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99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4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1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A596-637C-4011-BCF1-907741F871BE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9E019D-EFF0-4196-ABA3-AE950D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924" y="2975334"/>
            <a:ext cx="8928538" cy="126924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LAPORAN KEGIATAN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924" y="3835021"/>
            <a:ext cx="8713076" cy="247024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SUSTAINABLE ISLAND DEVELOPMENT INITIATIVE WEEK 2013</a:t>
            </a:r>
            <a:endParaRPr lang="en-US" i="1" dirty="0">
              <a:solidFill>
                <a:srgbClr val="00B0F0"/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 err="1" smtClean="0"/>
              <a:t>Kunjungan</a:t>
            </a:r>
            <a:r>
              <a:rPr lang="en-US" b="1" dirty="0" smtClean="0"/>
              <a:t> Di </a:t>
            </a:r>
            <a:r>
              <a:rPr lang="en-US" b="1" dirty="0" err="1" smtClean="0"/>
              <a:t>Kabupaten</a:t>
            </a:r>
            <a:r>
              <a:rPr lang="en-US" b="1" dirty="0" smtClean="0"/>
              <a:t> </a:t>
            </a:r>
            <a:r>
              <a:rPr lang="en-US" b="1" dirty="0" err="1" smtClean="0"/>
              <a:t>Sumenep</a:t>
            </a:r>
            <a:r>
              <a:rPr lang="en-US" b="1" dirty="0" smtClean="0"/>
              <a:t> Dan </a:t>
            </a:r>
            <a:r>
              <a:rPr lang="en-US" b="1" dirty="0" err="1" smtClean="0"/>
              <a:t>Pulau</a:t>
            </a:r>
            <a:r>
              <a:rPr lang="en-US" b="1" dirty="0" smtClean="0"/>
              <a:t> </a:t>
            </a:r>
            <a:r>
              <a:rPr lang="en-US" b="1" dirty="0" err="1" smtClean="0"/>
              <a:t>Poteran</a:t>
            </a:r>
            <a:endParaRPr lang="en-US" dirty="0" smtClean="0"/>
          </a:p>
          <a:p>
            <a:r>
              <a:rPr lang="en-US" b="1" dirty="0" smtClean="0"/>
              <a:t>15-16 </a:t>
            </a:r>
            <a:r>
              <a:rPr lang="en-US" b="1" dirty="0" err="1" smtClean="0"/>
              <a:t>Nopember</a:t>
            </a:r>
            <a:r>
              <a:rPr lang="en-US" b="1" dirty="0" smtClean="0"/>
              <a:t> 2013 </a:t>
            </a:r>
            <a:r>
              <a:rPr lang="en-US" b="1" dirty="0"/>
              <a:t> 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err="1"/>
              <a:t>Oleh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Tim SIDI </a:t>
            </a:r>
            <a:r>
              <a:rPr lang="en-US" b="1" dirty="0" err="1"/>
              <a:t>Poteran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:\Users\WB\WB_Consultant\Projects\R&amp;D\Sustainable Island Project\Docu_Talango-Poteran\Satelite_Talango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82" y="157608"/>
            <a:ext cx="5158740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_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28" y="5827226"/>
            <a:ext cx="1146175" cy="70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 SIDI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31" y="5765793"/>
            <a:ext cx="1651635" cy="76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3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Gambar</a:t>
            </a:r>
            <a:r>
              <a:rPr lang="en-US" sz="2400" dirty="0"/>
              <a:t> 3. Proses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CV </a:t>
            </a:r>
            <a:r>
              <a:rPr lang="en-US" sz="2400" dirty="0" err="1"/>
              <a:t>Kelorina</a:t>
            </a:r>
            <a:r>
              <a:rPr lang="en-US" sz="2400" dirty="0"/>
              <a:t> di </a:t>
            </a:r>
            <a:r>
              <a:rPr lang="en-US" sz="2400" dirty="0" err="1"/>
              <a:t>Bluto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kelo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80329"/>
            <a:ext cx="7891225" cy="4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256" y="655641"/>
            <a:ext cx="8911687" cy="1280890"/>
          </a:xfrm>
        </p:spPr>
        <p:txBody>
          <a:bodyPr>
            <a:noAutofit/>
          </a:bodyPr>
          <a:lstStyle/>
          <a:p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kondisi</a:t>
            </a:r>
            <a:r>
              <a:rPr lang="en-US" sz="2800" b="1" dirty="0"/>
              <a:t> yang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kunjungan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CV </a:t>
            </a:r>
            <a:r>
              <a:rPr lang="en-US" sz="2800" b="1" dirty="0" err="1"/>
              <a:t>Kelorina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: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641"/>
            <a:ext cx="10515600" cy="4001322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Usaha </a:t>
            </a:r>
            <a:r>
              <a:rPr lang="en-US" sz="2400" dirty="0" err="1"/>
              <a:t>kelor</a:t>
            </a:r>
            <a:r>
              <a:rPr lang="en-US" sz="2400" dirty="0"/>
              <a:t>/</a:t>
            </a:r>
            <a:r>
              <a:rPr lang="en-US" sz="2400" dirty="0" err="1"/>
              <a:t>Maronggi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CV </a:t>
            </a:r>
            <a:r>
              <a:rPr lang="en-US" sz="2400" dirty="0" err="1"/>
              <a:t>Kelorina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b="1" dirty="0" err="1"/>
              <a:t>terorganisir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pemerosesan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b="1" dirty="0"/>
              <a:t>di </a:t>
            </a:r>
            <a:r>
              <a:rPr lang="en-US" sz="2400" b="1" dirty="0" err="1"/>
              <a:t>perbaiki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menghasilkan</a:t>
            </a:r>
            <a:r>
              <a:rPr lang="en-US" sz="2400" b="1" dirty="0"/>
              <a:t> </a:t>
            </a:r>
            <a:r>
              <a:rPr lang="en-US" sz="2400" b="1" dirty="0" err="1"/>
              <a:t>kualitas</a:t>
            </a:r>
            <a:r>
              <a:rPr lang="en-US" sz="2400" b="1" dirty="0"/>
              <a:t> </a:t>
            </a:r>
            <a:r>
              <a:rPr lang="en-US" sz="2400" b="1" dirty="0" err="1"/>
              <a:t>kelor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 smtClean="0"/>
              <a:t>kedepannya</a:t>
            </a:r>
            <a:r>
              <a:rPr lang="en-US" sz="2400" dirty="0" smtClean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training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arahan</a:t>
            </a:r>
            <a:r>
              <a:rPr lang="en-US" sz="2400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tim</a:t>
            </a:r>
            <a:r>
              <a:rPr lang="en-US" sz="2400" b="1" dirty="0"/>
              <a:t> SIDI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Jurusan</a:t>
            </a:r>
            <a:r>
              <a:rPr lang="en-US" sz="2400" dirty="0"/>
              <a:t> </a:t>
            </a:r>
            <a:r>
              <a:rPr lang="en-US" sz="2400" dirty="0" err="1"/>
              <a:t>Biologi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Kimia ITS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diseminasi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di </a:t>
            </a:r>
            <a:r>
              <a:rPr lang="en-US" sz="2400" dirty="0" err="1"/>
              <a:t>Bluto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b="1" dirty="0"/>
              <a:t>Wismar University </a:t>
            </a:r>
            <a:r>
              <a:rPr lang="en-US" sz="2400" dirty="0"/>
              <a:t>(Prof </a:t>
            </a:r>
            <a:r>
              <a:rPr lang="en-US" sz="2400" dirty="0" err="1"/>
              <a:t>Stollberg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/>
              <a:t>San Leaf </a:t>
            </a:r>
            <a:r>
              <a:rPr lang="en-US" sz="2400" dirty="0"/>
              <a:t>(</a:t>
            </a:r>
            <a:r>
              <a:rPr lang="en-US" sz="2400" dirty="0" err="1"/>
              <a:t>pemegang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di </a:t>
            </a:r>
            <a:r>
              <a:rPr lang="en-US" sz="2400" dirty="0" err="1"/>
              <a:t>eropa</a:t>
            </a:r>
            <a:r>
              <a:rPr lang="en-US" sz="2400" dirty="0"/>
              <a:t>)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b="1" dirty="0" err="1"/>
              <a:t>bersedia</a:t>
            </a:r>
            <a:r>
              <a:rPr lang="en-US" sz="2400" b="1" dirty="0"/>
              <a:t> </a:t>
            </a:r>
            <a:r>
              <a:rPr lang="en-US" sz="2400" b="1" dirty="0" err="1"/>
              <a:t>berkoordinasi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ITS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pemkab</a:t>
            </a:r>
            <a:r>
              <a:rPr lang="en-US" sz="2400" b="1" dirty="0"/>
              <a:t> </a:t>
            </a:r>
            <a:r>
              <a:rPr lang="en-US" sz="2400" b="1" dirty="0" err="1"/>
              <a:t>Sumenep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proses transfer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penanaman</a:t>
            </a:r>
            <a:r>
              <a:rPr lang="en-US" sz="2400" dirty="0"/>
              <a:t>, </a:t>
            </a:r>
            <a:r>
              <a:rPr lang="en-US" sz="2400" dirty="0" err="1"/>
              <a:t>pemeliharaan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proses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panen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7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8" y="365125"/>
            <a:ext cx="9588062" cy="754227"/>
          </a:xfrm>
        </p:spPr>
        <p:txBody>
          <a:bodyPr>
            <a:noAutofit/>
          </a:bodyPr>
          <a:lstStyle/>
          <a:p>
            <a:r>
              <a:rPr lang="en-US" sz="2800" b="1" dirty="0" err="1"/>
              <a:t>Kunjungan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pulau</a:t>
            </a:r>
            <a:r>
              <a:rPr lang="en-US" sz="2800" b="1" dirty="0"/>
              <a:t> </a:t>
            </a:r>
            <a:r>
              <a:rPr lang="en-US" sz="2800" b="1" dirty="0" err="1"/>
              <a:t>Poteran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pengambilan</a:t>
            </a:r>
            <a:r>
              <a:rPr lang="en-US" sz="2800" b="1" dirty="0"/>
              <a:t> </a:t>
            </a:r>
            <a:r>
              <a:rPr lang="en-US" sz="2800" b="1" dirty="0" err="1"/>
              <a:t>sampel</a:t>
            </a:r>
            <a:r>
              <a:rPr lang="en-US" sz="2800" b="1" dirty="0"/>
              <a:t> </a:t>
            </a:r>
            <a:r>
              <a:rPr lang="en-US" sz="2800" b="1" dirty="0" err="1"/>
              <a:t>tanaman</a:t>
            </a:r>
            <a:r>
              <a:rPr lang="en-US" sz="2800" b="1" dirty="0"/>
              <a:t> </a:t>
            </a:r>
            <a:r>
              <a:rPr lang="en-US" sz="2800" b="1" dirty="0" err="1" smtClean="0"/>
              <a:t>potensial</a:t>
            </a:r>
            <a:r>
              <a:rPr lang="en-US" sz="2800" b="1" dirty="0" smtClean="0"/>
              <a:t> (1)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034"/>
            <a:ext cx="10515600" cy="436392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sebelah</a:t>
            </a:r>
            <a:r>
              <a:rPr lang="en-US" sz="2400" dirty="0"/>
              <a:t> </a:t>
            </a:r>
            <a:r>
              <a:rPr lang="en-US" sz="2400" dirty="0" err="1"/>
              <a:t>tenggara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Madura.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administratif</a:t>
            </a:r>
            <a:r>
              <a:rPr lang="en-US" sz="2400" dirty="0"/>
              <a:t>,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kecamatan</a:t>
            </a:r>
            <a:r>
              <a:rPr lang="en-US" sz="2400" dirty="0"/>
              <a:t> </a:t>
            </a:r>
            <a:r>
              <a:rPr lang="en-US" sz="2400" dirty="0" err="1"/>
              <a:t>tersendiri</a:t>
            </a:r>
            <a:r>
              <a:rPr lang="en-US" sz="2400" dirty="0"/>
              <a:t> </a:t>
            </a:r>
            <a:r>
              <a:rPr lang="en-US" sz="2400" dirty="0" err="1"/>
              <a:t>yakni</a:t>
            </a:r>
            <a:r>
              <a:rPr lang="en-US" sz="2400" dirty="0"/>
              <a:t> </a:t>
            </a:r>
            <a:r>
              <a:rPr lang="en-US" sz="2400" dirty="0" err="1"/>
              <a:t>kecamatan</a:t>
            </a:r>
            <a:r>
              <a:rPr lang="en-US" sz="2400" dirty="0"/>
              <a:t> </a:t>
            </a:r>
            <a:r>
              <a:rPr lang="en-US" sz="2400" dirty="0" err="1"/>
              <a:t>Talango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8 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yang </a:t>
            </a:r>
            <a:r>
              <a:rPr lang="en-US" sz="2400" dirty="0" err="1"/>
              <a:t>bertoprografi</a:t>
            </a:r>
            <a:r>
              <a:rPr lang="en-US" sz="2400" dirty="0"/>
              <a:t> </a:t>
            </a:r>
            <a:r>
              <a:rPr lang="en-US" sz="2400" dirty="0" err="1"/>
              <a:t>landai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kemiringan</a:t>
            </a:r>
            <a:r>
              <a:rPr lang="en-US" sz="2400" dirty="0"/>
              <a:t> rata-rata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30%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ketinggian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500 m </a:t>
            </a:r>
            <a:r>
              <a:rPr lang="en-US" sz="2400" dirty="0" err="1"/>
              <a:t>dpl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b="1" dirty="0" err="1"/>
              <a:t>masuk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dataran</a:t>
            </a:r>
            <a:r>
              <a:rPr lang="en-US" sz="2400" b="1" dirty="0"/>
              <a:t> </a:t>
            </a:r>
            <a:r>
              <a:rPr lang="en-US" sz="2400" b="1" dirty="0" err="1"/>
              <a:t>rendah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penduduk</a:t>
            </a:r>
            <a:r>
              <a:rPr lang="en-US" sz="2400" b="1" dirty="0"/>
              <a:t> </a:t>
            </a:r>
            <a:r>
              <a:rPr lang="en-US" sz="2400" b="1" dirty="0" err="1"/>
              <a:t>sebanyak</a:t>
            </a:r>
            <a:r>
              <a:rPr lang="en-US" sz="2400" b="1" dirty="0"/>
              <a:t> 41.107 </a:t>
            </a:r>
            <a:r>
              <a:rPr lang="en-US" sz="2400" b="1" dirty="0" err="1"/>
              <a:t>jiwa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laki-laki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18.547 </a:t>
            </a:r>
            <a:r>
              <a:rPr lang="en-US" sz="2400" dirty="0" err="1"/>
              <a:t>jiwa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22.560 </a:t>
            </a:r>
            <a:r>
              <a:rPr lang="en-US" sz="2400" dirty="0" err="1"/>
              <a:t>jiwa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69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8" y="365125"/>
            <a:ext cx="9588062" cy="754227"/>
          </a:xfrm>
        </p:spPr>
        <p:txBody>
          <a:bodyPr>
            <a:noAutofit/>
          </a:bodyPr>
          <a:lstStyle/>
          <a:p>
            <a:r>
              <a:rPr lang="en-US" sz="2800" b="1" dirty="0" err="1"/>
              <a:t>Kunjungan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pulau</a:t>
            </a:r>
            <a:r>
              <a:rPr lang="en-US" sz="2800" b="1" dirty="0"/>
              <a:t> </a:t>
            </a:r>
            <a:r>
              <a:rPr lang="en-US" sz="2800" b="1" dirty="0" err="1"/>
              <a:t>Poteran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pengambilan</a:t>
            </a:r>
            <a:r>
              <a:rPr lang="en-US" sz="2800" b="1" dirty="0"/>
              <a:t> </a:t>
            </a:r>
            <a:r>
              <a:rPr lang="en-US" sz="2800" b="1" dirty="0" err="1"/>
              <a:t>sampel</a:t>
            </a:r>
            <a:r>
              <a:rPr lang="en-US" sz="2800" b="1" dirty="0"/>
              <a:t> </a:t>
            </a:r>
            <a:r>
              <a:rPr lang="en-US" sz="2800" b="1" dirty="0" err="1"/>
              <a:t>tanaman</a:t>
            </a:r>
            <a:r>
              <a:rPr lang="en-US" sz="2800" b="1" dirty="0"/>
              <a:t> </a:t>
            </a:r>
            <a:r>
              <a:rPr lang="en-US" sz="2800" b="1" dirty="0" err="1" smtClean="0"/>
              <a:t>potensial</a:t>
            </a:r>
            <a:r>
              <a:rPr lang="en-US" sz="2800" b="1" dirty="0" smtClean="0"/>
              <a:t> (2)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663473"/>
          </a:xfrm>
        </p:spPr>
        <p:txBody>
          <a:bodyPr>
            <a:normAutofit/>
          </a:bodyPr>
          <a:lstStyle/>
          <a:p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wawancara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camat</a:t>
            </a:r>
            <a:r>
              <a:rPr lang="en-US" sz="2400" dirty="0" smtClean="0"/>
              <a:t> </a:t>
            </a:r>
            <a:r>
              <a:rPr lang="en-US" sz="2400" dirty="0" err="1"/>
              <a:t>Talango</a:t>
            </a:r>
            <a:r>
              <a:rPr lang="en-US" sz="2400" dirty="0"/>
              <a:t>,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b="1" dirty="0" err="1"/>
              <a:t>bermata</a:t>
            </a:r>
            <a:r>
              <a:rPr lang="en-US" sz="2400" b="1" dirty="0"/>
              <a:t> </a:t>
            </a:r>
            <a:r>
              <a:rPr lang="en-US" sz="2400" b="1" dirty="0" err="1"/>
              <a:t>pencaharian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petani</a:t>
            </a:r>
            <a:r>
              <a:rPr lang="en-US" sz="2400" b="1" dirty="0"/>
              <a:t>, </a:t>
            </a:r>
            <a:r>
              <a:rPr lang="en-US" sz="2400" b="1" dirty="0" err="1"/>
              <a:t>nelayan</a:t>
            </a:r>
            <a:r>
              <a:rPr lang="en-US" sz="2400" b="1" dirty="0"/>
              <a:t>, </a:t>
            </a:r>
            <a:r>
              <a:rPr lang="en-US" sz="2400" b="1" dirty="0" err="1"/>
              <a:t>peternak</a:t>
            </a:r>
            <a:r>
              <a:rPr lang="en-US" sz="2400" b="1" dirty="0"/>
              <a:t>, </a:t>
            </a:r>
            <a:r>
              <a:rPr lang="en-US" sz="2400" b="1" dirty="0" err="1"/>
              <a:t>perdagangan</a:t>
            </a:r>
            <a:r>
              <a:rPr lang="en-US" sz="2400" b="1" dirty="0"/>
              <a:t>, </a:t>
            </a:r>
            <a:r>
              <a:rPr lang="en-US" sz="2400" b="1" dirty="0" err="1"/>
              <a:t>jasa</a:t>
            </a:r>
            <a:r>
              <a:rPr lang="en-US" sz="2400" b="1" dirty="0"/>
              <a:t>, </a:t>
            </a:r>
            <a:r>
              <a:rPr lang="en-US" sz="2400" b="1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.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mengusahakan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perkebunan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jagung</a:t>
            </a:r>
            <a:r>
              <a:rPr lang="en-US" sz="2400" dirty="0"/>
              <a:t>, </a:t>
            </a:r>
            <a:r>
              <a:rPr lang="en-US" sz="2400" dirty="0" err="1"/>
              <a:t>ubi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r>
              <a:rPr lang="en-US" sz="2400" dirty="0"/>
              <a:t>, </a:t>
            </a:r>
            <a:r>
              <a:rPr lang="en-US" sz="2400" dirty="0" err="1"/>
              <a:t>kelapa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nelayan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/>
              <a:t>nelayan</a:t>
            </a:r>
            <a:r>
              <a:rPr lang="en-US" sz="2400" b="1" dirty="0"/>
              <a:t> </a:t>
            </a:r>
            <a:r>
              <a:rPr lang="en-US" sz="2400" b="1" dirty="0" err="1"/>
              <a:t>tangkap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pembudidaya</a:t>
            </a:r>
            <a:r>
              <a:rPr lang="en-US" sz="2400" b="1" dirty="0"/>
              <a:t> </a:t>
            </a:r>
            <a:r>
              <a:rPr lang="en-US" sz="2400" b="1" dirty="0" err="1"/>
              <a:t>rumput</a:t>
            </a:r>
            <a:r>
              <a:rPr lang="en-US" sz="2400" b="1" dirty="0"/>
              <a:t> </a:t>
            </a:r>
            <a:r>
              <a:rPr lang="en-US" sz="2400" b="1" dirty="0" err="1"/>
              <a:t>laut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i="1" dirty="0" err="1"/>
              <a:t>Eucheuma</a:t>
            </a:r>
            <a:r>
              <a:rPr lang="en-US" sz="2400" b="1" i="1" dirty="0"/>
              <a:t> </a:t>
            </a:r>
            <a:r>
              <a:rPr lang="en-US" sz="2400" b="1" i="1" dirty="0" err="1"/>
              <a:t>cottonii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i="1" dirty="0"/>
              <a:t>E. </a:t>
            </a:r>
            <a:r>
              <a:rPr lang="en-US" sz="2400" b="1" i="1" dirty="0" err="1"/>
              <a:t>spynosum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Kunjungan</a:t>
            </a:r>
            <a:r>
              <a:rPr lang="en-US" sz="2400" dirty="0"/>
              <a:t> di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SIDI di </a:t>
            </a:r>
            <a:r>
              <a:rPr lang="en-US" sz="2400" dirty="0" err="1" smtClean="0"/>
              <a:t>awali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ramah</a:t>
            </a:r>
            <a:r>
              <a:rPr lang="en-US" sz="2400" dirty="0"/>
              <a:t> </a:t>
            </a:r>
            <a:r>
              <a:rPr lang="en-US" sz="2400" dirty="0" err="1"/>
              <a:t>tamah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camat</a:t>
            </a:r>
            <a:r>
              <a:rPr lang="en-US" sz="2400" dirty="0" smtClean="0"/>
              <a:t> </a:t>
            </a:r>
            <a:r>
              <a:rPr lang="en-US" sz="2400" dirty="0" err="1"/>
              <a:t>Talango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dilanjutkan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survey </a:t>
            </a:r>
            <a:r>
              <a:rPr lang="en-US" sz="2400" dirty="0" err="1"/>
              <a:t>mengelilingi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(</a:t>
            </a:r>
            <a:r>
              <a:rPr lang="en-US" sz="2400" dirty="0" err="1"/>
              <a:t>Gambar</a:t>
            </a:r>
            <a:r>
              <a:rPr lang="en-US" sz="2400" dirty="0"/>
              <a:t> 4).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544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Gambar</a:t>
            </a:r>
            <a:r>
              <a:rPr lang="en-US" sz="2400" dirty="0"/>
              <a:t> 4. </a:t>
            </a:r>
            <a:r>
              <a:rPr lang="en-US" sz="2400" dirty="0" err="1"/>
              <a:t>Kunjungan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bapak</a:t>
            </a:r>
            <a:r>
              <a:rPr lang="en-US" sz="2400" dirty="0"/>
              <a:t> </a:t>
            </a:r>
            <a:r>
              <a:rPr lang="en-US" sz="2400" dirty="0" err="1"/>
              <a:t>Camat</a:t>
            </a:r>
            <a:r>
              <a:rPr lang="en-US" sz="2400" dirty="0"/>
              <a:t> </a:t>
            </a:r>
            <a:r>
              <a:rPr lang="en-US" sz="2400" dirty="0" err="1"/>
              <a:t>Talango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endParaRPr lang="en-US" sz="2400" dirty="0"/>
          </a:p>
        </p:txBody>
      </p:sp>
      <p:pic>
        <p:nvPicPr>
          <p:cNvPr id="4098" name="Picture 6" descr="E:\0.0 SIDI\1516-11-2013 Foto Poteran\compres\DSC_0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7075"/>
            <a:ext cx="3151610" cy="191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E:\0.0 SIDI\1516-11-2013 Foto Poteran\compres\DSC_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4401"/>
            <a:ext cx="3151610" cy="20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E:\0.0 SIDI\1516-11-2013 Foto Poteran\compres\DSC_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3" y="4157076"/>
            <a:ext cx="2885438" cy="191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E:\0.0 SIDI\1516-11-2013 Foto Poteran\compres\DSC_0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3" y="1963132"/>
            <a:ext cx="2885438" cy="1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7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isu-isu</a:t>
            </a:r>
            <a:r>
              <a:rPr lang="en-US" sz="2000" b="1" dirty="0"/>
              <a:t> yang </a:t>
            </a:r>
            <a:r>
              <a:rPr lang="en-US" sz="2000" b="1" dirty="0" err="1"/>
              <a:t>diperoleh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kunjungan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poteran</a:t>
            </a:r>
            <a:r>
              <a:rPr lang="en-US" sz="2000" b="1" dirty="0"/>
              <a:t> </a:t>
            </a:r>
            <a:r>
              <a:rPr lang="en-US" sz="2000" b="1" dirty="0" err="1"/>
              <a:t>berdasarkan</a:t>
            </a:r>
            <a:r>
              <a:rPr lang="en-US" sz="2000" b="1" dirty="0"/>
              <a:t> data-data </a:t>
            </a:r>
            <a:r>
              <a:rPr lang="en-US" sz="2000" b="1" dirty="0" err="1"/>
              <a:t>wawancara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pejabat</a:t>
            </a:r>
            <a:r>
              <a:rPr lang="en-US" sz="2000" b="1" dirty="0"/>
              <a:t> </a:t>
            </a:r>
            <a:r>
              <a:rPr lang="en-US" sz="2000" b="1" dirty="0" err="1"/>
              <a:t>setempat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 (1)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err="1"/>
              <a:t>Penduduk</a:t>
            </a:r>
            <a:r>
              <a:rPr lang="en-US" sz="2000" dirty="0"/>
              <a:t> </a:t>
            </a:r>
            <a:r>
              <a:rPr lang="en-US" sz="2000" dirty="0" err="1"/>
              <a:t>Pulau</a:t>
            </a:r>
            <a:r>
              <a:rPr lang="en-US" sz="2000" dirty="0"/>
              <a:t> </a:t>
            </a:r>
            <a:r>
              <a:rPr lang="en-US" sz="2000" dirty="0" err="1"/>
              <a:t>Poteran</a:t>
            </a:r>
            <a:r>
              <a:rPr lang="en-US" sz="2000" dirty="0"/>
              <a:t> </a:t>
            </a:r>
            <a:r>
              <a:rPr lang="en-US" sz="2000" dirty="0" err="1"/>
              <a:t>tergabung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/>
              <a:t>14.481 KK</a:t>
            </a:r>
            <a:r>
              <a:rPr lang="en-US" sz="2000" dirty="0"/>
              <a:t>.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rata-rata </a:t>
            </a:r>
            <a:r>
              <a:rPr lang="en-US" sz="2000" dirty="0" err="1"/>
              <a:t>penduduk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/>
              <a:t>1 KK </a:t>
            </a:r>
            <a:r>
              <a:rPr lang="en-US" sz="2000" b="1" dirty="0" err="1"/>
              <a:t>berjumlah</a:t>
            </a:r>
            <a:r>
              <a:rPr lang="en-US" sz="2000" b="1" dirty="0"/>
              <a:t> 3 orang</a:t>
            </a:r>
            <a:r>
              <a:rPr lang="en-US" sz="2000" dirty="0"/>
              <a:t>. Dari total </a:t>
            </a:r>
            <a:r>
              <a:rPr lang="en-US" sz="2000" dirty="0" err="1"/>
              <a:t>jumlah</a:t>
            </a:r>
            <a:r>
              <a:rPr lang="en-US" sz="2000" dirty="0"/>
              <a:t> KK </a:t>
            </a:r>
            <a:r>
              <a:rPr lang="en-US" sz="2000" dirty="0" err="1"/>
              <a:t>tersebut</a:t>
            </a:r>
            <a:r>
              <a:rPr lang="en-US" sz="2000" dirty="0"/>
              <a:t> yang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sejahtera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2.674 KK, </a:t>
            </a:r>
            <a:r>
              <a:rPr lang="en-US" sz="2000" dirty="0" err="1"/>
              <a:t>sejahtera</a:t>
            </a:r>
            <a:r>
              <a:rPr lang="en-US" sz="2000" dirty="0"/>
              <a:t> I </a:t>
            </a:r>
            <a:r>
              <a:rPr lang="en-US" sz="2000" dirty="0" err="1"/>
              <a:t>sebanyak</a:t>
            </a:r>
            <a:r>
              <a:rPr lang="en-US" sz="2000" dirty="0"/>
              <a:t> 4.810 KK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sejahtera</a:t>
            </a:r>
            <a:r>
              <a:rPr lang="en-US" sz="2000" dirty="0"/>
              <a:t> II </a:t>
            </a:r>
            <a:r>
              <a:rPr lang="en-US" sz="2000" dirty="0" err="1"/>
              <a:t>sebanyak</a:t>
            </a:r>
            <a:r>
              <a:rPr lang="en-US" sz="2000" dirty="0"/>
              <a:t> 6.997 KK.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demikian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dikatakan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di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Poteran</a:t>
            </a:r>
            <a:r>
              <a:rPr lang="en-US" sz="2000" b="1" dirty="0"/>
              <a:t> </a:t>
            </a:r>
            <a:r>
              <a:rPr lang="en-US" sz="2000" b="1" dirty="0" err="1"/>
              <a:t>sudah</a:t>
            </a:r>
            <a:r>
              <a:rPr lang="en-US" sz="2000" b="1" dirty="0"/>
              <a:t> </a:t>
            </a:r>
            <a:r>
              <a:rPr lang="en-US" sz="2000" b="1" dirty="0" err="1"/>
              <a:t>sejahtera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Pulau</a:t>
            </a:r>
            <a:r>
              <a:rPr lang="en-US" sz="2000" dirty="0"/>
              <a:t> </a:t>
            </a:r>
            <a:r>
              <a:rPr lang="en-US" sz="2000" dirty="0" err="1"/>
              <a:t>Poteran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jalan</a:t>
            </a:r>
            <a:r>
              <a:rPr lang="en-US" sz="2000" b="1" dirty="0"/>
              <a:t> </a:t>
            </a:r>
            <a:r>
              <a:rPr lang="en-US" sz="2000" b="1" dirty="0" err="1"/>
              <a:t>darat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kondisi</a:t>
            </a:r>
            <a:r>
              <a:rPr lang="en-US" sz="2000" b="1" dirty="0"/>
              <a:t> </a:t>
            </a:r>
            <a:r>
              <a:rPr lang="en-US" sz="2000" b="1" dirty="0" err="1"/>
              <a:t>baik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mencukupi</a:t>
            </a:r>
            <a:r>
              <a:rPr lang="en-US" sz="2000" dirty="0"/>
              <a:t>.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pulau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92,13 km yang </a:t>
            </a:r>
            <a:r>
              <a:rPr lang="en-US" sz="2000" dirty="0" err="1"/>
              <a:t>tergolong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kabupaten</a:t>
            </a:r>
            <a:r>
              <a:rPr lang="en-US" sz="2000" dirty="0"/>
              <a:t>/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sepanjang</a:t>
            </a:r>
            <a:r>
              <a:rPr lang="en-US" sz="2000" dirty="0"/>
              <a:t> 47,13 km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kecamatan</a:t>
            </a:r>
            <a:r>
              <a:rPr lang="en-US" sz="2000" dirty="0"/>
              <a:t>/</a:t>
            </a:r>
            <a:r>
              <a:rPr lang="en-US" sz="2000" dirty="0" err="1"/>
              <a:t>desa</a:t>
            </a:r>
            <a:r>
              <a:rPr lang="en-US" sz="2000" dirty="0"/>
              <a:t> </a:t>
            </a:r>
            <a:r>
              <a:rPr lang="en-US" sz="2000" dirty="0" err="1"/>
              <a:t>sepanjang</a:t>
            </a:r>
            <a:r>
              <a:rPr lang="en-US" sz="2000" dirty="0"/>
              <a:t> 45,00 km.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berkisar</a:t>
            </a:r>
            <a:r>
              <a:rPr lang="en-US" sz="2000" dirty="0"/>
              <a:t> 5,45 km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1 km yang </a:t>
            </a:r>
            <a:r>
              <a:rPr lang="en-US" sz="2000" dirty="0" err="1"/>
              <a:t>rusak</a:t>
            </a:r>
            <a:r>
              <a:rPr lang="en-US" sz="2000" dirty="0"/>
              <a:t> </a:t>
            </a:r>
            <a:r>
              <a:rPr lang="en-US" sz="2000" dirty="0" err="1"/>
              <a:t>ringan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25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isu-isu</a:t>
            </a:r>
            <a:r>
              <a:rPr lang="en-US" sz="2000" b="1" dirty="0"/>
              <a:t> yang </a:t>
            </a:r>
            <a:r>
              <a:rPr lang="en-US" sz="2000" b="1" dirty="0" err="1"/>
              <a:t>diperoleh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kunjungan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poteran</a:t>
            </a:r>
            <a:r>
              <a:rPr lang="en-US" sz="2000" b="1" dirty="0"/>
              <a:t> </a:t>
            </a:r>
            <a:r>
              <a:rPr lang="en-US" sz="2000" b="1" dirty="0" err="1"/>
              <a:t>berdasarkan</a:t>
            </a:r>
            <a:r>
              <a:rPr lang="en-US" sz="2000" b="1" dirty="0"/>
              <a:t> data-data </a:t>
            </a:r>
            <a:r>
              <a:rPr lang="en-US" sz="2000" b="1" dirty="0" err="1"/>
              <a:t>wawancara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pejabat</a:t>
            </a:r>
            <a:r>
              <a:rPr lang="en-US" sz="2000" b="1" dirty="0"/>
              <a:t> </a:t>
            </a:r>
            <a:r>
              <a:rPr lang="en-US" sz="2000" b="1" dirty="0" err="1"/>
              <a:t>setempat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 (2)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Autofit/>
          </a:bodyPr>
          <a:lstStyle/>
          <a:p>
            <a:pPr lvl="0"/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kasar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yang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penanaman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/</a:t>
            </a:r>
            <a:r>
              <a:rPr lang="en-US" sz="2400" dirty="0" err="1"/>
              <a:t>maronggi</a:t>
            </a:r>
            <a:r>
              <a:rPr lang="en-US" sz="2400" dirty="0"/>
              <a:t> </a:t>
            </a:r>
            <a:r>
              <a:rPr lang="en-US" sz="2400" dirty="0" err="1"/>
              <a:t>berkisar</a:t>
            </a:r>
            <a:r>
              <a:rPr lang="en-US" sz="2400" dirty="0"/>
              <a:t> </a:t>
            </a:r>
            <a:r>
              <a:rPr lang="en-US" sz="2400" b="1" dirty="0"/>
              <a:t>32.000 ha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mengasilkan</a:t>
            </a:r>
            <a:r>
              <a:rPr lang="en-US" sz="2400" b="1" dirty="0"/>
              <a:t> </a:t>
            </a:r>
            <a:r>
              <a:rPr lang="en-US" sz="2400" b="1" dirty="0" err="1"/>
              <a:t>kurang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90.000 kWh </a:t>
            </a:r>
            <a:r>
              <a:rPr lang="en-US" sz="2400" b="1" dirty="0" err="1"/>
              <a:t>listrik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biji</a:t>
            </a:r>
            <a:r>
              <a:rPr lang="en-US" sz="2400" b="1" dirty="0"/>
              <a:t> </a:t>
            </a:r>
            <a:r>
              <a:rPr lang="en-US" sz="2400" b="1" dirty="0" err="1"/>
              <a:t>kelor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 err="1"/>
              <a:t>Panas</a:t>
            </a:r>
            <a:r>
              <a:rPr lang="en-US" sz="2400" b="1" dirty="0"/>
              <a:t> yang </a:t>
            </a:r>
            <a:r>
              <a:rPr lang="en-US" sz="2400" b="1" dirty="0" err="1"/>
              <a:t>dihasilkan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listrik</a:t>
            </a:r>
            <a:r>
              <a:rPr lang="en-US" sz="2400" b="1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diesel </a:t>
            </a:r>
            <a:r>
              <a:rPr lang="en-US" sz="2400" dirty="0" err="1"/>
              <a:t>biji</a:t>
            </a:r>
            <a:r>
              <a:rPr lang="en-US" sz="2400" dirty="0"/>
              <a:t> </a:t>
            </a:r>
            <a:r>
              <a:rPr lang="en-US" sz="2400" b="1" dirty="0" err="1"/>
              <a:t>kelor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digunakan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tenaga</a:t>
            </a:r>
            <a:r>
              <a:rPr lang="en-US" sz="2400" b="1" dirty="0"/>
              <a:t> </a:t>
            </a:r>
            <a:r>
              <a:rPr lang="en-US" sz="2400" b="1" dirty="0" err="1"/>
              <a:t>pendinginan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i="1" dirty="0"/>
              <a:t>storage</a:t>
            </a:r>
            <a:r>
              <a:rPr lang="en-US" sz="2400" b="1" dirty="0"/>
              <a:t> </a:t>
            </a:r>
            <a:r>
              <a:rPr lang="en-US" sz="2400" b="1" dirty="0" err="1"/>
              <a:t>ikan</a:t>
            </a:r>
            <a:r>
              <a:rPr lang="en-US" sz="2400" b="1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tangkapan</a:t>
            </a:r>
            <a:r>
              <a:rPr lang="en-US" sz="2400" dirty="0"/>
              <a:t> </a:t>
            </a:r>
            <a:r>
              <a:rPr lang="en-US" sz="2400" dirty="0" err="1"/>
              <a:t>nelayan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cooling </a:t>
            </a:r>
            <a:r>
              <a:rPr lang="en-US" sz="2400" i="1" dirty="0" err="1"/>
              <a:t>resorption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infrastruktur</a:t>
            </a:r>
            <a:r>
              <a:rPr lang="en-US" sz="2400" b="1" dirty="0"/>
              <a:t> air </a:t>
            </a:r>
            <a:r>
              <a:rPr lang="en-US" sz="2400" b="1" dirty="0" err="1"/>
              <a:t>bersih</a:t>
            </a:r>
            <a:r>
              <a:rPr lang="en-US" sz="2400" b="1" dirty="0"/>
              <a:t> yang </a:t>
            </a:r>
            <a:r>
              <a:rPr lang="en-US" sz="2400" b="1" dirty="0" err="1"/>
              <a:t>layak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air </a:t>
            </a:r>
            <a:r>
              <a:rPr lang="en-US" sz="2400" dirty="0" err="1"/>
              <a:t>besirh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manual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sumur-sumur</a:t>
            </a:r>
            <a:r>
              <a:rPr lang="en-US" sz="2400" dirty="0"/>
              <a:t> air </a:t>
            </a:r>
            <a:r>
              <a:rPr lang="en-US" sz="2400" dirty="0" err="1"/>
              <a:t>tradisional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5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isu-isu</a:t>
            </a:r>
            <a:r>
              <a:rPr lang="en-US" sz="2000" b="1" dirty="0"/>
              <a:t> yang </a:t>
            </a:r>
            <a:r>
              <a:rPr lang="en-US" sz="2000" b="1" dirty="0" err="1"/>
              <a:t>diperoleh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kunjungan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poteran</a:t>
            </a:r>
            <a:r>
              <a:rPr lang="en-US" sz="2000" b="1" dirty="0"/>
              <a:t> </a:t>
            </a:r>
            <a:r>
              <a:rPr lang="en-US" sz="2000" b="1" dirty="0" err="1"/>
              <a:t>berdasarkan</a:t>
            </a:r>
            <a:r>
              <a:rPr lang="en-US" sz="2000" b="1" dirty="0"/>
              <a:t> data-data </a:t>
            </a:r>
            <a:r>
              <a:rPr lang="en-US" sz="2000" b="1" dirty="0" err="1"/>
              <a:t>wawancara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pejabat</a:t>
            </a:r>
            <a:r>
              <a:rPr lang="en-US" sz="2000" b="1" dirty="0"/>
              <a:t> </a:t>
            </a:r>
            <a:r>
              <a:rPr lang="en-US" sz="2000" b="1" dirty="0" err="1"/>
              <a:t>setempat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: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6758"/>
            <a:ext cx="8915400" cy="3777622"/>
          </a:xfrm>
        </p:spPr>
        <p:txBody>
          <a:bodyPr>
            <a:noAutofit/>
          </a:bodyPr>
          <a:lstStyle/>
          <a:p>
            <a:pPr lvl="0"/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b="1" dirty="0" err="1"/>
              <a:t>penerangan</a:t>
            </a:r>
            <a:r>
              <a:rPr lang="en-US" sz="2000" b="1" dirty="0"/>
              <a:t> di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Poteran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didukung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Perusahaan </a:t>
            </a:r>
            <a:r>
              <a:rPr lang="en-US" sz="2000" b="1" dirty="0" err="1"/>
              <a:t>Listrik</a:t>
            </a:r>
            <a:r>
              <a:rPr lang="en-US" sz="2000" b="1" dirty="0"/>
              <a:t> Negara (PLN).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100%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tangga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PLN, </a:t>
            </a:r>
            <a:r>
              <a:rPr lang="en-US" sz="2000" b="1" dirty="0" err="1"/>
              <a:t>setidaknya</a:t>
            </a:r>
            <a:r>
              <a:rPr lang="en-US" sz="2000" b="1" dirty="0"/>
              <a:t> </a:t>
            </a:r>
            <a:r>
              <a:rPr lang="en-US" sz="2000" b="1" dirty="0" err="1"/>
              <a:t>sudah</a:t>
            </a:r>
            <a:r>
              <a:rPr lang="en-US" sz="2000" b="1" dirty="0"/>
              <a:t> 1.982 </a:t>
            </a:r>
            <a:r>
              <a:rPr lang="en-US" sz="2000" b="1" dirty="0" err="1"/>
              <a:t>rumah</a:t>
            </a:r>
            <a:r>
              <a:rPr lang="en-US" sz="2000" b="1" dirty="0"/>
              <a:t> </a:t>
            </a:r>
            <a:r>
              <a:rPr lang="en-US" sz="2000" b="1" dirty="0" err="1"/>
              <a:t>tangga</a:t>
            </a:r>
            <a:r>
              <a:rPr lang="en-US" sz="2000" b="1" dirty="0"/>
              <a:t> yang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pelanggan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14.481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tangga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.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PLN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penerangan</a:t>
            </a:r>
            <a:r>
              <a:rPr lang="en-US" sz="2000" dirty="0"/>
              <a:t> </a:t>
            </a:r>
            <a:r>
              <a:rPr lang="en-US" sz="2000" dirty="0" err="1"/>
              <a:t>minyak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menyambung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lain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menerangi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lampu</a:t>
            </a:r>
            <a:r>
              <a:rPr lang="en-US" sz="2000" dirty="0"/>
              <a:t>. </a:t>
            </a:r>
            <a:r>
              <a:rPr lang="en-US" sz="2000" b="1" dirty="0" err="1"/>
              <a:t>Sarana</a:t>
            </a:r>
            <a:r>
              <a:rPr lang="en-US" sz="2000" b="1" dirty="0"/>
              <a:t> </a:t>
            </a:r>
            <a:r>
              <a:rPr lang="en-US" sz="2000" b="1" dirty="0" err="1"/>
              <a:t>peribadatan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masjid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musholla</a:t>
            </a:r>
            <a:r>
              <a:rPr lang="en-US" sz="2000" b="1" dirty="0"/>
              <a:t>. </a:t>
            </a:r>
            <a:r>
              <a:rPr lang="en-US" sz="2000" b="1" dirty="0" err="1"/>
              <a:t>Tercatat</a:t>
            </a:r>
            <a:r>
              <a:rPr lang="en-US" sz="2000" b="1" dirty="0"/>
              <a:t> </a:t>
            </a:r>
            <a:r>
              <a:rPr lang="en-US" sz="2000" b="1" dirty="0" err="1"/>
              <a:t>terdapat</a:t>
            </a:r>
            <a:r>
              <a:rPr lang="en-US" sz="2000" b="1" dirty="0"/>
              <a:t> 68 </a:t>
            </a:r>
            <a:r>
              <a:rPr lang="en-US" sz="2000" b="1" dirty="0" err="1"/>
              <a:t>buah</a:t>
            </a:r>
            <a:r>
              <a:rPr lang="en-US" sz="2000" b="1" dirty="0"/>
              <a:t> masjid </a:t>
            </a:r>
            <a:r>
              <a:rPr lang="en-US" sz="2000" b="1" dirty="0" err="1"/>
              <a:t>dan</a:t>
            </a:r>
            <a:r>
              <a:rPr lang="en-US" sz="2000" b="1" dirty="0"/>
              <a:t> 116 </a:t>
            </a:r>
            <a:r>
              <a:rPr lang="en-US" sz="2000" b="1" dirty="0" err="1"/>
              <a:t>buah</a:t>
            </a:r>
            <a:r>
              <a:rPr lang="en-US" sz="2000" b="1" dirty="0"/>
              <a:t> </a:t>
            </a:r>
            <a:r>
              <a:rPr lang="en-US" sz="2000" b="1" dirty="0" err="1"/>
              <a:t>musholla</a:t>
            </a:r>
            <a:r>
              <a:rPr lang="en-US" sz="2000" b="1" dirty="0"/>
              <a:t>/</a:t>
            </a:r>
            <a:r>
              <a:rPr lang="en-US" sz="2000" b="1" dirty="0" err="1"/>
              <a:t>surau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Pulau</a:t>
            </a:r>
            <a:r>
              <a:rPr lang="en-US" sz="2000" dirty="0"/>
              <a:t> </a:t>
            </a:r>
            <a:r>
              <a:rPr lang="en-US" sz="2000" dirty="0" err="1"/>
              <a:t>Poteran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air </a:t>
            </a:r>
            <a:r>
              <a:rPr lang="en-US" sz="2000" dirty="0" err="1"/>
              <a:t>bersih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sumur</a:t>
            </a:r>
            <a:r>
              <a:rPr lang="en-US" sz="2000" dirty="0"/>
              <a:t>. </a:t>
            </a:r>
            <a:r>
              <a:rPr lang="en-US" sz="2000" b="1" dirty="0"/>
              <a:t>Total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sumur</a:t>
            </a:r>
            <a:r>
              <a:rPr lang="en-US" sz="2000" b="1" dirty="0"/>
              <a:t> yang </a:t>
            </a:r>
            <a:r>
              <a:rPr lang="en-US" sz="2000" b="1" dirty="0" err="1"/>
              <a:t>ada</a:t>
            </a:r>
            <a:r>
              <a:rPr lang="en-US" sz="2000" b="1" dirty="0"/>
              <a:t> di </a:t>
            </a:r>
            <a:r>
              <a:rPr lang="en-US" sz="2000" b="1" dirty="0" err="1"/>
              <a:t>pulau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sebanyak</a:t>
            </a:r>
            <a:r>
              <a:rPr lang="en-US" sz="2000" b="1" dirty="0"/>
              <a:t> 12.695 </a:t>
            </a:r>
            <a:r>
              <a:rPr lang="en-US" sz="2000" b="1" dirty="0" err="1"/>
              <a:t>sumur</a:t>
            </a:r>
            <a:r>
              <a:rPr lang="en-US" sz="2000" b="1" dirty="0"/>
              <a:t> yang </a:t>
            </a:r>
            <a:r>
              <a:rPr lang="en-US" sz="2000" b="1" dirty="0" err="1"/>
              <a:t>berada</a:t>
            </a:r>
            <a:r>
              <a:rPr lang="en-US" sz="2000" b="1" dirty="0"/>
              <a:t> </a:t>
            </a:r>
            <a:r>
              <a:rPr lang="en-US" sz="2000" b="1" dirty="0" err="1"/>
              <a:t>merata</a:t>
            </a:r>
            <a:r>
              <a:rPr lang="en-US" sz="2000" b="1" dirty="0"/>
              <a:t> di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desa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r>
              <a:rPr lang="en-US" sz="2000" b="1" dirty="0"/>
              <a:t>Air </a:t>
            </a:r>
            <a:r>
              <a:rPr lang="en-US" sz="2000" b="1" dirty="0" err="1"/>
              <a:t>sumur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kualitas</a:t>
            </a:r>
            <a:r>
              <a:rPr lang="en-US" sz="2000" b="1" dirty="0"/>
              <a:t> yang </a:t>
            </a:r>
            <a:r>
              <a:rPr lang="en-US" sz="2000" b="1" dirty="0" err="1"/>
              <a:t>baik</a:t>
            </a:r>
            <a:r>
              <a:rPr lang="en-US" sz="2000" b="1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menggunakannya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mencuci</a:t>
            </a:r>
            <a:r>
              <a:rPr lang="en-US" sz="2000" dirty="0"/>
              <a:t>, </a:t>
            </a:r>
            <a:r>
              <a:rPr lang="en-US" sz="2000" dirty="0" err="1"/>
              <a:t>mandi</a:t>
            </a:r>
            <a:r>
              <a:rPr lang="en-US" sz="2000" dirty="0"/>
              <a:t>, </a:t>
            </a:r>
            <a:r>
              <a:rPr lang="en-US" sz="2000" dirty="0" err="1"/>
              <a:t>memasak</a:t>
            </a:r>
            <a:r>
              <a:rPr lang="en-US" sz="2000" dirty="0"/>
              <a:t>, </a:t>
            </a:r>
            <a:r>
              <a:rPr lang="en-US" sz="2000" dirty="0" err="1"/>
              <a:t>minum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803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83" y="365126"/>
            <a:ext cx="8835328" cy="5965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Ringkasan</a:t>
            </a:r>
            <a:r>
              <a:rPr lang="en-US" sz="3200" dirty="0" smtClean="0"/>
              <a:t>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97" y="961697"/>
            <a:ext cx="9509234" cy="480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kunjungan</a:t>
            </a:r>
            <a:r>
              <a:rPr lang="en-US" sz="2400" dirty="0"/>
              <a:t> SIDI week 2013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lvl="0"/>
            <a:r>
              <a:rPr lang="en-US" sz="2400" b="1" dirty="0" err="1"/>
              <a:t>Potensi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gula</a:t>
            </a:r>
            <a:r>
              <a:rPr lang="en-US" sz="2400" b="1" dirty="0"/>
              <a:t> </a:t>
            </a:r>
            <a:r>
              <a:rPr lang="en-US" sz="2400" b="1" dirty="0" err="1"/>
              <a:t>aren</a:t>
            </a:r>
            <a:r>
              <a:rPr lang="en-US" sz="2400" b="1" dirty="0"/>
              <a:t> di </a:t>
            </a:r>
            <a:r>
              <a:rPr lang="en-US" sz="2400" b="1" dirty="0" err="1"/>
              <a:t>kecamatan</a:t>
            </a:r>
            <a:r>
              <a:rPr lang="en-US" sz="2400" b="1" dirty="0"/>
              <a:t> </a:t>
            </a:r>
            <a:r>
              <a:rPr lang="en-US" sz="2400" b="1" dirty="0" err="1"/>
              <a:t>Gapura</a:t>
            </a:r>
            <a:r>
              <a:rPr lang="en-US" sz="2400" dirty="0"/>
              <a:t>, </a:t>
            </a:r>
            <a:r>
              <a:rPr lang="en-US" sz="2400" dirty="0" err="1"/>
              <a:t>Sumenep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b="1" dirty="0" err="1"/>
              <a:t>menembus</a:t>
            </a:r>
            <a:r>
              <a:rPr lang="en-US" sz="2400" b="1" dirty="0"/>
              <a:t> </a:t>
            </a:r>
            <a:r>
              <a:rPr lang="en-US" sz="2400" b="1" dirty="0" err="1"/>
              <a:t>pangsa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Eropa</a:t>
            </a:r>
            <a:r>
              <a:rPr lang="en-US" sz="2400" b="1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kontaminasi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pestisida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dipertahankan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dikembangkannya</a:t>
            </a:r>
            <a:r>
              <a:rPr lang="en-US" sz="2400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 </a:t>
            </a:r>
            <a:r>
              <a:rPr lang="id-ID" sz="2400" b="1" dirty="0"/>
              <a:t>kawasan</a:t>
            </a:r>
            <a:r>
              <a:rPr lang="en-US" sz="2400" b="1" dirty="0"/>
              <a:t> yang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kimia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pestisida</a:t>
            </a:r>
            <a:r>
              <a:rPr lang="en-US" sz="2400" dirty="0"/>
              <a:t> 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 agar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international.</a:t>
            </a:r>
          </a:p>
          <a:p>
            <a:pPr lvl="0"/>
            <a:r>
              <a:rPr lang="en-US" sz="2400" b="1" dirty="0" err="1"/>
              <a:t>Penghargaan</a:t>
            </a:r>
            <a:r>
              <a:rPr lang="en-US" sz="2400" b="1" dirty="0"/>
              <a:t> yang </a:t>
            </a:r>
            <a:r>
              <a:rPr lang="en-US" sz="2400" b="1" dirty="0" err="1"/>
              <a:t>adil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petani-petani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/</a:t>
            </a:r>
            <a:r>
              <a:rPr lang="en-US" sz="2400" dirty="0" err="1"/>
              <a:t>maronggi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diawasi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ITS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Wismar University </a:t>
            </a:r>
            <a:r>
              <a:rPr lang="en-US" sz="2400" dirty="0" err="1"/>
              <a:t>melalui</a:t>
            </a:r>
            <a:r>
              <a:rPr lang="en-US" sz="2400" dirty="0"/>
              <a:t> program SIDI.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83" y="365126"/>
            <a:ext cx="8835328" cy="5965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Ringkasan</a:t>
            </a:r>
            <a:r>
              <a:rPr lang="en-US" sz="3200" dirty="0" smtClean="0"/>
              <a:t>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96" y="961698"/>
            <a:ext cx="9477703" cy="5215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kunjungan</a:t>
            </a:r>
            <a:r>
              <a:rPr lang="en-US" sz="2400" dirty="0" smtClean="0"/>
              <a:t> SIDI week 2013 di </a:t>
            </a:r>
            <a:r>
              <a:rPr lang="en-US" sz="2400" dirty="0" err="1" smtClean="0"/>
              <a:t>kabupaten</a:t>
            </a:r>
            <a:r>
              <a:rPr lang="en-US" sz="2400" dirty="0" smtClean="0"/>
              <a:t> </a:t>
            </a:r>
            <a:r>
              <a:rPr lang="en-US" sz="2400" dirty="0" err="1" smtClean="0"/>
              <a:t>Sumenep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dirty="0" err="1" smtClean="0"/>
              <a:t>poteran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lvl="0"/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b="1" dirty="0"/>
              <a:t>nota </a:t>
            </a:r>
            <a:r>
              <a:rPr lang="en-US" sz="2400" b="1" dirty="0" err="1"/>
              <a:t>kesepahaman</a:t>
            </a:r>
            <a:r>
              <a:rPr lang="en-US" sz="2400" b="1" dirty="0"/>
              <a:t> </a:t>
            </a:r>
            <a:r>
              <a:rPr lang="en-US" sz="2400" b="1" dirty="0" err="1"/>
              <a:t>kerjasama</a:t>
            </a:r>
            <a:r>
              <a:rPr lang="en-US" sz="2400" b="1" dirty="0"/>
              <a:t> yang </a:t>
            </a:r>
            <a:r>
              <a:rPr lang="en-US" sz="2400" b="1" dirty="0" err="1"/>
              <a:t>jelas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transparan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SIDI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budidaya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b="1" dirty="0" err="1"/>
              <a:t>turun</a:t>
            </a:r>
            <a:r>
              <a:rPr lang="en-US" sz="2400" b="1" dirty="0"/>
              <a:t> </a:t>
            </a:r>
            <a:r>
              <a:rPr lang="en-US" sz="2400" b="1" dirty="0" err="1"/>
              <a:t>tangan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pembuatan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pertanian</a:t>
            </a:r>
            <a:r>
              <a:rPr lang="en-US" sz="2400" b="1" dirty="0"/>
              <a:t> yang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pestisida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kimia</a:t>
            </a:r>
            <a:r>
              <a:rPr lang="en-US" sz="2400" b="1" dirty="0"/>
              <a:t>.</a:t>
            </a:r>
          </a:p>
          <a:p>
            <a:pPr lvl="0"/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(policies)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mengatur</a:t>
            </a:r>
            <a:r>
              <a:rPr lang="en-US" sz="2400" b="1" dirty="0"/>
              <a:t> </a:t>
            </a:r>
            <a:r>
              <a:rPr lang="en-US" sz="2400" b="1" dirty="0" err="1"/>
              <a:t>tata</a:t>
            </a:r>
            <a:r>
              <a:rPr lang="en-US" sz="2400" b="1" dirty="0"/>
              <a:t> </a:t>
            </a:r>
            <a:r>
              <a:rPr lang="en-US" sz="2400" b="1" dirty="0" err="1"/>
              <a:t>guna</a:t>
            </a:r>
            <a:r>
              <a:rPr lang="en-US" sz="2400" b="1" dirty="0"/>
              <a:t> </a:t>
            </a:r>
            <a:r>
              <a:rPr lang="en-US" sz="2400" b="1" dirty="0" err="1"/>
              <a:t>lahan</a:t>
            </a:r>
            <a:r>
              <a:rPr lang="en-US" sz="2400" b="1" dirty="0"/>
              <a:t> di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Poteran</a:t>
            </a:r>
            <a:r>
              <a:rPr lang="en-US" sz="2400" b="1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</a:t>
            </a:r>
            <a:r>
              <a:rPr lang="en-US" sz="2400" dirty="0" err="1"/>
              <a:t>keberlangsungan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terjamin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0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66" y="365125"/>
            <a:ext cx="9019052" cy="808582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/>
          <a:lstStyle/>
          <a:p>
            <a:r>
              <a:rPr lang="en-US" sz="2400" dirty="0" err="1" smtClean="0"/>
              <a:t>Tujuan</a:t>
            </a:r>
            <a:r>
              <a:rPr lang="en-US" sz="2400" dirty="0" smtClean="0"/>
              <a:t> SIDI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/>
              <a:t>kontribusi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b="1" dirty="0" err="1"/>
              <a:t>konsep</a:t>
            </a:r>
            <a:r>
              <a:rPr lang="en-US" sz="2800" b="1" dirty="0"/>
              <a:t> </a:t>
            </a:r>
            <a:r>
              <a:rPr lang="en-US" sz="2800" b="1" dirty="0" err="1"/>
              <a:t>keberlanjutan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pulau-pulau</a:t>
            </a:r>
            <a:r>
              <a:rPr lang="en-US" sz="2800" b="1" dirty="0"/>
              <a:t> </a:t>
            </a:r>
            <a:r>
              <a:rPr lang="en-US" sz="2800" b="1" dirty="0" err="1" smtClean="0"/>
              <a:t>kecil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b="1" dirty="0" err="1"/>
              <a:t>payung</a:t>
            </a:r>
            <a:r>
              <a:rPr lang="en-US" sz="2800" b="1" dirty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b="1" dirty="0" err="1"/>
              <a:t>beragam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berbagai</a:t>
            </a:r>
            <a:r>
              <a:rPr lang="en-US" sz="2800" b="1" dirty="0"/>
              <a:t> </a:t>
            </a:r>
            <a:r>
              <a:rPr lang="en-US" sz="2800" b="1" dirty="0" err="1"/>
              <a:t>multidisiplin</a:t>
            </a:r>
            <a:r>
              <a:rPr lang="en-US" sz="2800" b="1" dirty="0"/>
              <a:t> </a:t>
            </a:r>
            <a:r>
              <a:rPr lang="en-US" sz="2800" b="1" dirty="0" err="1"/>
              <a:t>ilmu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pulau-pulau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,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,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83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79" y="1973179"/>
            <a:ext cx="10515600" cy="3915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Terimakasih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3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9034818" cy="659634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SIDI Week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err="1"/>
              <a:t>B</a:t>
            </a:r>
            <a:r>
              <a:rPr lang="en-US" sz="2800" dirty="0" err="1" smtClean="0"/>
              <a:t>erlangsung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tanggal</a:t>
            </a:r>
            <a:r>
              <a:rPr lang="en-US" sz="2800" dirty="0"/>
              <a:t>  </a:t>
            </a:r>
            <a:r>
              <a:rPr lang="en-US" sz="2800" b="1" dirty="0"/>
              <a:t>13-18 November </a:t>
            </a:r>
            <a:r>
              <a:rPr lang="en-US" sz="2800" b="1" dirty="0" smtClean="0"/>
              <a:t>2013 </a:t>
            </a:r>
            <a:r>
              <a:rPr lang="en-US" sz="2800" dirty="0" smtClean="0"/>
              <a:t>yang</a:t>
            </a:r>
            <a:r>
              <a:rPr lang="en-US" sz="2800" b="1" dirty="0" smtClean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b="1" dirty="0" err="1"/>
              <a:t>membahas</a:t>
            </a:r>
            <a:r>
              <a:rPr lang="en-US" sz="2800" b="1" dirty="0"/>
              <a:t> </a:t>
            </a:r>
            <a:r>
              <a:rPr lang="en-US" sz="2800" b="1" dirty="0" err="1"/>
              <a:t>rumusan</a:t>
            </a:r>
            <a:r>
              <a:rPr lang="en-US" sz="2800" b="1" dirty="0"/>
              <a:t> </a:t>
            </a:r>
            <a:r>
              <a:rPr lang="en-US" sz="2800" b="1" dirty="0" err="1"/>
              <a:t>peningkatan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 </a:t>
            </a:r>
            <a:r>
              <a:rPr lang="en-US" sz="2800" dirty="0" err="1"/>
              <a:t>pulau-pulau</a:t>
            </a:r>
            <a:r>
              <a:rPr lang="en-US" sz="2800" dirty="0"/>
              <a:t> </a:t>
            </a:r>
            <a:r>
              <a:rPr lang="en-US" sz="2800" dirty="0" err="1"/>
              <a:t>adopsi</a:t>
            </a:r>
            <a:r>
              <a:rPr lang="en-US" sz="2800" dirty="0"/>
              <a:t> (</a:t>
            </a:r>
            <a:r>
              <a:rPr lang="en-US" sz="2800" dirty="0" err="1"/>
              <a:t>Poteran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Maratua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/>
              <a:t>Di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SIDI WEEK 2013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kunjungan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pulau-pulau</a:t>
            </a:r>
            <a:r>
              <a:rPr lang="en-US" sz="2800" b="1" dirty="0"/>
              <a:t> </a:t>
            </a:r>
            <a:r>
              <a:rPr lang="en-US" sz="2800" b="1" dirty="0" err="1"/>
              <a:t>adopsi</a:t>
            </a:r>
            <a:r>
              <a:rPr lang="en-US" sz="2800" b="1" dirty="0"/>
              <a:t> </a:t>
            </a:r>
            <a:r>
              <a:rPr lang="en-US" sz="2800" dirty="0"/>
              <a:t>(on site visiting)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memperjelas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aktual</a:t>
            </a:r>
            <a:r>
              <a:rPr lang="en-US" sz="2800" dirty="0"/>
              <a:t> yang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pPr lvl="1"/>
            <a:r>
              <a:rPr lang="en-US" sz="2800" b="1" dirty="0" err="1" smtClean="0"/>
              <a:t>Diikuti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dirty="0" smtClean="0"/>
              <a:t>ITS, Wismar </a:t>
            </a:r>
            <a:r>
              <a:rPr lang="en-US" sz="2800" dirty="0" err="1" smtClean="0"/>
              <a:t>Univ</a:t>
            </a:r>
            <a:r>
              <a:rPr lang="en-US" sz="2800" dirty="0" smtClean="0"/>
              <a:t> </a:t>
            </a:r>
            <a:r>
              <a:rPr lang="en-US" sz="2800" dirty="0" err="1" smtClean="0"/>
              <a:t>Jerman</a:t>
            </a:r>
            <a:r>
              <a:rPr lang="en-US" sz="2800" dirty="0" smtClean="0"/>
              <a:t>, </a:t>
            </a:r>
            <a:r>
              <a:rPr lang="en-US" sz="2800" dirty="0" err="1" smtClean="0"/>
              <a:t>Kementerian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Perikanan</a:t>
            </a:r>
            <a:r>
              <a:rPr lang="en-US" sz="2800" dirty="0" smtClean="0"/>
              <a:t>, </a:t>
            </a:r>
            <a:r>
              <a:rPr lang="en-US" sz="2800" dirty="0" err="1" smtClean="0"/>
              <a:t>PemKab</a:t>
            </a:r>
            <a:r>
              <a:rPr lang="en-US" sz="2800" dirty="0" smtClean="0"/>
              <a:t> </a:t>
            </a:r>
            <a:r>
              <a:rPr lang="en-US" sz="2800" dirty="0" err="1" smtClean="0"/>
              <a:t>Sumenep</a:t>
            </a:r>
            <a:r>
              <a:rPr lang="en-US" sz="2800" dirty="0" smtClean="0"/>
              <a:t>, </a:t>
            </a:r>
            <a:r>
              <a:rPr lang="en-US" sz="2800" dirty="0" err="1" smtClean="0"/>
              <a:t>PemKan</a:t>
            </a:r>
            <a:r>
              <a:rPr lang="en-US" sz="2800" dirty="0" smtClean="0"/>
              <a:t> </a:t>
            </a:r>
            <a:r>
              <a:rPr lang="en-US" sz="2800" dirty="0" err="1" smtClean="0"/>
              <a:t>Berau</a:t>
            </a:r>
            <a:r>
              <a:rPr lang="en-US" sz="2800" dirty="0" smtClean="0"/>
              <a:t>, PT </a:t>
            </a:r>
            <a:r>
              <a:rPr lang="en-US" sz="2800" dirty="0" err="1" smtClean="0"/>
              <a:t>Kakanoo</a:t>
            </a:r>
            <a:r>
              <a:rPr lang="en-US" sz="2800" dirty="0" smtClean="0"/>
              <a:t>, PT SEES, Cosmic Star GmbH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SanLeaf</a:t>
            </a:r>
            <a:r>
              <a:rPr lang="en-US" sz="2800" dirty="0" smtClean="0"/>
              <a:t> GmbH </a:t>
            </a:r>
            <a:r>
              <a:rPr lang="en-US" sz="2800" dirty="0" err="1" smtClean="0"/>
              <a:t>Jerman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935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8" y="365126"/>
            <a:ext cx="9407543" cy="1026946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Kunjungan</a:t>
            </a:r>
            <a:r>
              <a:rPr lang="en-US" sz="2800" b="1" dirty="0" smtClean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Gula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Aren</a:t>
            </a:r>
            <a:r>
              <a:rPr lang="en-US" sz="2800" b="1" dirty="0" smtClean="0"/>
              <a:t> </a:t>
            </a:r>
            <a:r>
              <a:rPr lang="en-US" sz="2800" b="1" dirty="0"/>
              <a:t>di </a:t>
            </a:r>
            <a:r>
              <a:rPr lang="en-US" sz="2800" b="1" dirty="0" err="1" smtClean="0"/>
              <a:t>Kecamatan</a:t>
            </a:r>
            <a:r>
              <a:rPr lang="en-US" sz="2800" b="1" dirty="0" smtClean="0"/>
              <a:t> </a:t>
            </a:r>
            <a:r>
              <a:rPr lang="en-US" sz="2800" b="1" dirty="0" err="1"/>
              <a:t>Gapura</a:t>
            </a:r>
            <a:r>
              <a:rPr lang="en-US" sz="2800" b="1" dirty="0"/>
              <a:t> </a:t>
            </a:r>
            <a:r>
              <a:rPr lang="en-US" sz="2800" b="1" dirty="0" err="1"/>
              <a:t>Kabupaten</a:t>
            </a:r>
            <a:r>
              <a:rPr lang="en-US" sz="2800" b="1" dirty="0"/>
              <a:t> </a:t>
            </a:r>
            <a:r>
              <a:rPr lang="en-US" sz="2800" b="1" dirty="0" err="1"/>
              <a:t>Sumenep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269"/>
            <a:ext cx="10515600" cy="4379694"/>
          </a:xfrm>
        </p:spPr>
        <p:txBody>
          <a:bodyPr>
            <a:noAutofit/>
          </a:bodyPr>
          <a:lstStyle/>
          <a:p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 err="1"/>
              <a:t>aren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pemanis</a:t>
            </a:r>
            <a:r>
              <a:rPr lang="en-US" sz="2400" b="1" dirty="0"/>
              <a:t> yang </a:t>
            </a:r>
            <a:r>
              <a:rPr lang="en-US" sz="2400" b="1" dirty="0" err="1"/>
              <a:t>dibuat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nira</a:t>
            </a:r>
            <a:r>
              <a:rPr lang="en-US" sz="2400" b="1" dirty="0"/>
              <a:t> yang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tandan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 </a:t>
            </a:r>
            <a:r>
              <a:rPr lang="en-US" sz="2400" b="1" dirty="0" err="1"/>
              <a:t>jantan</a:t>
            </a:r>
            <a:r>
              <a:rPr lang="en-US" sz="2400" b="1" dirty="0"/>
              <a:t> </a:t>
            </a:r>
            <a:r>
              <a:rPr lang="en-US" sz="2400" b="1" dirty="0" err="1"/>
              <a:t>pohon</a:t>
            </a:r>
            <a:r>
              <a:rPr lang="en-US" sz="2400" b="1" dirty="0"/>
              <a:t> </a:t>
            </a:r>
            <a:r>
              <a:rPr lang="en-US" sz="2400" b="1" dirty="0" err="1"/>
              <a:t>enau</a:t>
            </a:r>
            <a:r>
              <a:rPr lang="en-US" sz="2400" dirty="0"/>
              <a:t>. </a:t>
            </a:r>
            <a:r>
              <a:rPr lang="en-US" sz="2400" dirty="0" err="1"/>
              <a:t>Gula</a:t>
            </a:r>
            <a:r>
              <a:rPr lang="en-US" sz="2400" dirty="0"/>
              <a:t> arena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diasosiasikan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nira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palma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kelapa</a:t>
            </a:r>
            <a:r>
              <a:rPr lang="en-US" sz="2400" dirty="0"/>
              <a:t>, </a:t>
            </a:r>
            <a:r>
              <a:rPr lang="en-US" sz="2400" dirty="0" err="1"/>
              <a:t>aren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siwalan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wawancara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di </a:t>
            </a:r>
            <a:r>
              <a:rPr lang="en-US" sz="2400" dirty="0" err="1"/>
              <a:t>kecamatan</a:t>
            </a:r>
            <a:r>
              <a:rPr lang="en-US" sz="2400" dirty="0"/>
              <a:t> </a:t>
            </a:r>
            <a:r>
              <a:rPr lang="en-US" sz="2400" dirty="0" err="1"/>
              <a:t>Gapura</a:t>
            </a:r>
            <a:r>
              <a:rPr lang="en-US" sz="2400" dirty="0"/>
              <a:t>,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 err="1"/>
              <a:t>aren</a:t>
            </a:r>
            <a:r>
              <a:rPr lang="en-US" sz="2400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sangat</a:t>
            </a:r>
            <a:r>
              <a:rPr lang="en-US" sz="2400" b="1" dirty="0"/>
              <a:t> </a:t>
            </a:r>
            <a:r>
              <a:rPr lang="en-US" sz="2400" b="1" dirty="0" err="1"/>
              <a:t>tradisonal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Gambar</a:t>
            </a:r>
            <a:r>
              <a:rPr lang="en-US" sz="2400" dirty="0"/>
              <a:t> 1),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en-US" sz="2400" dirty="0" err="1" smtClean="0"/>
              <a:t>aren</a:t>
            </a:r>
            <a:r>
              <a:rPr lang="en-US" sz="2400" dirty="0" smtClean="0"/>
              <a:t> </a:t>
            </a:r>
            <a:r>
              <a:rPr lang="en-US" sz="2400" dirty="0"/>
              <a:t>local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b="1" dirty="0" err="1"/>
              <a:t>dikatagorikan</a:t>
            </a:r>
            <a:r>
              <a:rPr lang="en-US" sz="2400" b="1" dirty="0"/>
              <a:t> organic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bahan-bahan</a:t>
            </a:r>
            <a:r>
              <a:rPr lang="en-US" sz="2400" b="1" dirty="0"/>
              <a:t> </a:t>
            </a:r>
            <a:r>
              <a:rPr lang="en-US" sz="2400" b="1" dirty="0" err="1"/>
              <a:t>kimia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Prof Stolberg </a:t>
            </a:r>
            <a:r>
              <a:rPr lang="en-US" sz="2400" dirty="0" err="1"/>
              <a:t>dari</a:t>
            </a:r>
            <a:r>
              <a:rPr lang="en-US" sz="2400" dirty="0"/>
              <a:t> Wismar </a:t>
            </a:r>
            <a:r>
              <a:rPr lang="en-US" sz="2400" dirty="0" smtClean="0"/>
              <a:t>University,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menjadikan</a:t>
            </a:r>
            <a:r>
              <a:rPr lang="en-US" sz="2400" b="1" dirty="0"/>
              <a:t> </a:t>
            </a:r>
            <a:r>
              <a:rPr lang="en-US" sz="2400" b="1" dirty="0" err="1"/>
              <a:t>peluang</a:t>
            </a:r>
            <a:r>
              <a:rPr lang="en-US" sz="2400" b="1" dirty="0"/>
              <a:t> yang </a:t>
            </a:r>
            <a:r>
              <a:rPr lang="en-US" sz="2400" b="1" dirty="0" err="1"/>
              <a:t>sangat</a:t>
            </a:r>
            <a:r>
              <a:rPr lang="en-US" sz="2400" b="1" dirty="0"/>
              <a:t> </a:t>
            </a:r>
            <a:r>
              <a:rPr lang="en-US" sz="2400" b="1" dirty="0" err="1"/>
              <a:t>bagus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Eropa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internasional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77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4559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Gambar</a:t>
            </a:r>
            <a:r>
              <a:rPr lang="en-US" sz="2000" dirty="0"/>
              <a:t> 1.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aren</a:t>
            </a:r>
            <a:r>
              <a:rPr lang="en-US" sz="2000" dirty="0"/>
              <a:t> di </a:t>
            </a:r>
            <a:r>
              <a:rPr lang="en-US" sz="2000" dirty="0" err="1"/>
              <a:t>kecamatan</a:t>
            </a:r>
            <a:r>
              <a:rPr lang="en-US" sz="2000" dirty="0"/>
              <a:t> </a:t>
            </a:r>
            <a:r>
              <a:rPr lang="en-US" sz="2000" dirty="0" err="1"/>
              <a:t>Gapura</a:t>
            </a:r>
            <a:r>
              <a:rPr lang="en-US" sz="2000" dirty="0"/>
              <a:t>, </a:t>
            </a:r>
            <a:r>
              <a:rPr lang="en-US" sz="2000" dirty="0" err="1"/>
              <a:t>wawancara</a:t>
            </a:r>
            <a:r>
              <a:rPr lang="en-US" sz="2000" dirty="0"/>
              <a:t> TIM SIDI.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4" descr="E:\0.0 SIDI\1516-11-2013 Foto Poteran\compres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55" y="1295528"/>
            <a:ext cx="3513979" cy="23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8" y="1316359"/>
            <a:ext cx="3544219" cy="23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E:\0.0 SIDI\1516-11-2013 Foto Poteran\compres\DSC_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54" y="3851258"/>
            <a:ext cx="3513979" cy="23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E:\0.0 SIDI\1516-11-2013 Foto Poteran\compres\DSC_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7" y="3832430"/>
            <a:ext cx="3544221" cy="236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8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66" y="365125"/>
            <a:ext cx="9509234" cy="864585"/>
          </a:xfrm>
        </p:spPr>
        <p:txBody>
          <a:bodyPr>
            <a:noAutofit/>
          </a:bodyPr>
          <a:lstStyle/>
          <a:p>
            <a:r>
              <a:rPr lang="en-US" sz="2800" b="1" dirty="0" err="1"/>
              <a:t>Pertemuan</a:t>
            </a:r>
            <a:r>
              <a:rPr lang="en-US" sz="2800" b="1" dirty="0"/>
              <a:t> </a:t>
            </a:r>
            <a:r>
              <a:rPr lang="en-US" sz="2800" b="1" dirty="0" err="1"/>
              <a:t>resmi</a:t>
            </a:r>
            <a:r>
              <a:rPr lang="en-US" sz="2800" b="1" dirty="0"/>
              <a:t> </a:t>
            </a:r>
            <a:r>
              <a:rPr lang="en-US" sz="2800" b="1" dirty="0" err="1"/>
              <a:t>tim</a:t>
            </a:r>
            <a:r>
              <a:rPr lang="en-US" sz="2800" b="1" dirty="0"/>
              <a:t> SIDI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Bupati</a:t>
            </a:r>
            <a:r>
              <a:rPr lang="en-US" sz="2800" b="1" dirty="0"/>
              <a:t> </a:t>
            </a:r>
            <a:r>
              <a:rPr lang="en-US" sz="2800" b="1" dirty="0" err="1"/>
              <a:t>Sumenep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723"/>
            <a:ext cx="10515600" cy="4679239"/>
          </a:xfrm>
        </p:spPr>
        <p:txBody>
          <a:bodyPr>
            <a:normAutofit/>
          </a:bodyPr>
          <a:lstStyle/>
          <a:p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program </a:t>
            </a:r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adopsi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sangatlah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. </a:t>
            </a:r>
            <a:r>
              <a:rPr lang="en-US" sz="2400" b="1" dirty="0" err="1" smtClean="0"/>
              <a:t>Kebijakan</a:t>
            </a:r>
            <a:r>
              <a:rPr lang="en-US" sz="2400" b="1" dirty="0" smtClean="0"/>
              <a:t> </a:t>
            </a:r>
            <a:r>
              <a:rPr lang="en-US" sz="2400" b="1" dirty="0"/>
              <a:t>yang </a:t>
            </a:r>
            <a:r>
              <a:rPr lang="en-US" sz="2400" b="1" dirty="0" err="1"/>
              <a:t>diambil</a:t>
            </a:r>
            <a:r>
              <a:rPr lang="en-US" sz="2400" b="1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b="1" dirty="0"/>
              <a:t>di </a:t>
            </a:r>
            <a:r>
              <a:rPr lang="en-US" sz="2400" b="1" dirty="0" err="1"/>
              <a:t>kabupaten</a:t>
            </a:r>
            <a:r>
              <a:rPr lang="en-US" sz="2400" b="1" dirty="0"/>
              <a:t> </a:t>
            </a:r>
            <a:r>
              <a:rPr lang="en-US" sz="2400" b="1" dirty="0" err="1"/>
              <a:t>Sumenep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Poteran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SIDI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bapak</a:t>
            </a:r>
            <a:r>
              <a:rPr lang="en-US" sz="2400" dirty="0"/>
              <a:t> </a:t>
            </a:r>
            <a:r>
              <a:rPr lang="en-US" sz="2400" dirty="0" err="1"/>
              <a:t>Bupati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 Drs. KH. A. </a:t>
            </a:r>
            <a:r>
              <a:rPr lang="en-US" sz="2400" dirty="0" err="1"/>
              <a:t>Busro</a:t>
            </a:r>
            <a:r>
              <a:rPr lang="en-US" sz="2400" dirty="0"/>
              <a:t> Karim, </a:t>
            </a:r>
            <a:r>
              <a:rPr lang="en-US" sz="2400" dirty="0" err="1"/>
              <a:t>M.Si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jajaran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( </a:t>
            </a:r>
            <a:r>
              <a:rPr lang="en-US" sz="2400" dirty="0" err="1"/>
              <a:t>Gambar</a:t>
            </a:r>
            <a:r>
              <a:rPr lang="en-US" sz="2400" dirty="0"/>
              <a:t> 2)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/>
              <a:t>momen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</a:t>
            </a:r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kerjasama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SIDI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program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r>
              <a:rPr lang="en-US" sz="2400" b="1" dirty="0"/>
              <a:t> yang </a:t>
            </a:r>
            <a:r>
              <a:rPr lang="en-US" sz="2400" b="1" dirty="0" err="1"/>
              <a:t>berkelanjutan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25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Gambar</a:t>
            </a:r>
            <a:r>
              <a:rPr lang="en-US" sz="2400" dirty="0"/>
              <a:t> 2. </a:t>
            </a:r>
            <a:r>
              <a:rPr lang="en-US" sz="2400" dirty="0" err="1"/>
              <a:t>Pertemuan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SIDI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bupati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jajaran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1" descr="E:\0.0 SIDI\1516-11-2013 Foto Poteran\compres\DSC_0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9" y="2134919"/>
            <a:ext cx="4540336" cy="30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E:\0.0 SIDI\1516-11-2013 Foto Poteran\compres\DSC_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69" y="2134919"/>
            <a:ext cx="4515853" cy="30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2" y="365125"/>
            <a:ext cx="10184524" cy="107866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Isu-isu</a:t>
            </a:r>
            <a:r>
              <a:rPr lang="en-US" sz="2800" b="1" dirty="0" smtClean="0"/>
              <a:t> </a:t>
            </a:r>
            <a:r>
              <a:rPr lang="en-US" sz="2800" b="1" dirty="0" err="1"/>
              <a:t>penting</a:t>
            </a:r>
            <a:r>
              <a:rPr lang="en-US" sz="2800" b="1" dirty="0"/>
              <a:t> </a:t>
            </a:r>
            <a:r>
              <a:rPr lang="en-US" sz="2800" b="1" dirty="0" err="1"/>
              <a:t>yag</a:t>
            </a:r>
            <a:r>
              <a:rPr lang="en-US" sz="2800" b="1" dirty="0"/>
              <a:t> </a:t>
            </a:r>
            <a:r>
              <a:rPr lang="en-US" sz="2800" b="1" dirty="0" err="1"/>
              <a:t>bergulir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pertemuan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bupati</a:t>
            </a:r>
            <a:r>
              <a:rPr lang="en-US" sz="2800" b="1" dirty="0"/>
              <a:t> </a:t>
            </a:r>
            <a:r>
              <a:rPr lang="en-US" sz="2800" b="1" dirty="0" err="1"/>
              <a:t>Sumenep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jajaran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28" y="1443789"/>
            <a:ext cx="9903372" cy="4641701"/>
          </a:xfrm>
        </p:spPr>
        <p:txBody>
          <a:bodyPr>
            <a:noAutofit/>
          </a:bodyPr>
          <a:lstStyle/>
          <a:p>
            <a:pPr lvl="0"/>
            <a:r>
              <a:rPr lang="en-US" sz="2400" b="1" dirty="0" err="1"/>
              <a:t>Pemberdayaan</a:t>
            </a:r>
            <a:r>
              <a:rPr lang="en-US" sz="2400" b="1" dirty="0"/>
              <a:t> s</a:t>
            </a:r>
            <a:r>
              <a:rPr lang="id-ID" sz="2400" b="1" dirty="0" smtClean="0"/>
              <a:t>umber</a:t>
            </a:r>
            <a:r>
              <a:rPr lang="en-US" sz="2400" b="1" dirty="0" smtClean="0"/>
              <a:t> </a:t>
            </a:r>
            <a:r>
              <a:rPr lang="id-ID" sz="2400" b="1" dirty="0" smtClean="0"/>
              <a:t>daya </a:t>
            </a:r>
            <a:r>
              <a:rPr lang="id-ID" sz="2400" b="1" dirty="0"/>
              <a:t>alam </a:t>
            </a:r>
            <a:r>
              <a:rPr lang="id-ID" sz="2400" dirty="0"/>
              <a:t>di sumenep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di</a:t>
            </a:r>
            <a:r>
              <a:rPr lang="id-ID" sz="2400" dirty="0"/>
              <a:t>fungsi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keberadaan</a:t>
            </a:r>
            <a:r>
              <a:rPr lang="en-US" sz="2400" b="1" dirty="0"/>
              <a:t> </a:t>
            </a:r>
            <a:r>
              <a:rPr lang="id-ID" sz="2400" b="1" dirty="0"/>
              <a:t>jaringan ekonomi dan </a:t>
            </a:r>
            <a:r>
              <a:rPr lang="en-US" sz="2400" b="1" dirty="0" err="1"/>
              <a:t>kerjasama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SIDI.</a:t>
            </a:r>
          </a:p>
          <a:p>
            <a:pPr lvl="0"/>
            <a:r>
              <a:rPr lang="en-US" sz="2400" dirty="0" err="1"/>
              <a:t>Dikembangkannya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id-ID" sz="2400" dirty="0"/>
              <a:t>kawasan</a:t>
            </a:r>
            <a:r>
              <a:rPr lang="en-US" sz="2400" dirty="0"/>
              <a:t> yang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kimia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pestisida</a:t>
            </a:r>
            <a:r>
              <a:rPr lang="en-US" sz="2400" b="1" dirty="0"/>
              <a:t>.</a:t>
            </a:r>
          </a:p>
          <a:p>
            <a:pPr lvl="0"/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Poel</a:t>
            </a:r>
            <a:r>
              <a:rPr lang="en-US" sz="2400" b="1" dirty="0"/>
              <a:t> di </a:t>
            </a:r>
            <a:r>
              <a:rPr lang="en-US" sz="2400" b="1" dirty="0" err="1"/>
              <a:t>Jerman</a:t>
            </a:r>
            <a:r>
              <a:rPr lang="en-US" sz="2400" b="1" dirty="0"/>
              <a:t>) </a:t>
            </a:r>
            <a:r>
              <a:rPr lang="en-US" sz="2400" b="1" dirty="0" err="1"/>
              <a:t>dapat</a:t>
            </a:r>
            <a:r>
              <a:rPr lang="en-US" sz="2400" b="1" dirty="0"/>
              <a:t> di </a:t>
            </a:r>
            <a:r>
              <a:rPr lang="en-US" sz="2400" b="1" dirty="0" err="1"/>
              <a:t>implementsikan</a:t>
            </a:r>
            <a:r>
              <a:rPr lang="en-US" sz="2400" b="1" dirty="0"/>
              <a:t> di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Poteran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pulau-pulau</a:t>
            </a:r>
            <a:r>
              <a:rPr lang="en-US" sz="2400" dirty="0"/>
              <a:t> </a:t>
            </a:r>
            <a:r>
              <a:rPr lang="en-US" sz="2400" dirty="0" smtClean="0"/>
              <a:t>lain </a:t>
            </a:r>
            <a:r>
              <a:rPr lang="en-US" sz="2400" dirty="0"/>
              <a:t>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 err="1"/>
              <a:t>Kelor</a:t>
            </a:r>
            <a:r>
              <a:rPr lang="en-US" sz="2400" b="1" dirty="0"/>
              <a:t>/</a:t>
            </a:r>
            <a:r>
              <a:rPr lang="en-US" sz="2400" b="1" dirty="0" err="1"/>
              <a:t>maronggi</a:t>
            </a:r>
            <a:r>
              <a:rPr lang="en-US" sz="2400" b="1" dirty="0"/>
              <a:t> (</a:t>
            </a:r>
            <a:r>
              <a:rPr lang="en-US" sz="2400" b="1" dirty="0" err="1"/>
              <a:t>Moringa</a:t>
            </a:r>
            <a:r>
              <a:rPr lang="en-US" sz="2400" b="1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b="1" dirty="0" err="1"/>
              <a:t>obyek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membentuk</a:t>
            </a:r>
            <a:r>
              <a:rPr lang="en-US" sz="2400" b="1" dirty="0"/>
              <a:t> </a:t>
            </a:r>
            <a:r>
              <a:rPr lang="en-US" sz="2400" b="1" dirty="0" err="1"/>
              <a:t>pulau</a:t>
            </a:r>
            <a:r>
              <a:rPr lang="en-US" sz="2400" b="1" dirty="0"/>
              <a:t> </a:t>
            </a:r>
            <a:r>
              <a:rPr lang="en-US" sz="2400" b="1" dirty="0" err="1"/>
              <a:t>mandiri</a:t>
            </a:r>
            <a:r>
              <a:rPr lang="en-US" sz="2400" b="1" dirty="0"/>
              <a:t> </a:t>
            </a:r>
            <a:r>
              <a:rPr lang="en-US" sz="2400" b="1" dirty="0" err="1"/>
              <a:t>berkelanjutan</a:t>
            </a:r>
            <a:r>
              <a:rPr lang="en-US" sz="2400" b="1" dirty="0"/>
              <a:t> </a:t>
            </a:r>
            <a:r>
              <a:rPr lang="en-US" sz="2400" dirty="0"/>
              <a:t>di </a:t>
            </a:r>
            <a:r>
              <a:rPr lang="en-US" sz="2400" dirty="0" err="1"/>
              <a:t>Kabupaten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, yang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kemandirian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suplai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, </a:t>
            </a:r>
            <a:r>
              <a:rPr lang="en-US" sz="2400" dirty="0" err="1"/>
              <a:t>penyediaan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dirty="0" err="1"/>
              <a:t>pangan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39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987" y="624110"/>
            <a:ext cx="9486626" cy="810552"/>
          </a:xfrm>
        </p:spPr>
        <p:txBody>
          <a:bodyPr>
            <a:noAutofit/>
          </a:bodyPr>
          <a:lstStyle/>
          <a:p>
            <a:r>
              <a:rPr lang="en-US" sz="2800" b="1" dirty="0" err="1"/>
              <a:t>Kunjungan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CV </a:t>
            </a:r>
            <a:r>
              <a:rPr lang="en-US" sz="2800" b="1" dirty="0" err="1"/>
              <a:t>Kelorina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produsen</a:t>
            </a:r>
            <a:r>
              <a:rPr lang="en-US" sz="2800" b="1" dirty="0"/>
              <a:t> </a:t>
            </a:r>
            <a:r>
              <a:rPr lang="en-US" sz="2800" b="1" i="1" dirty="0" err="1"/>
              <a:t>Moringa</a:t>
            </a:r>
            <a:r>
              <a:rPr lang="en-US" sz="2800" b="1" dirty="0"/>
              <a:t> (</a:t>
            </a:r>
            <a:r>
              <a:rPr lang="en-US" sz="2800" b="1" dirty="0" err="1"/>
              <a:t>Kelor</a:t>
            </a:r>
            <a:r>
              <a:rPr lang="en-US" sz="2800" b="1" dirty="0"/>
              <a:t>/</a:t>
            </a:r>
            <a:r>
              <a:rPr lang="en-US" sz="2800" b="1" dirty="0" err="1"/>
              <a:t>Maronggi</a:t>
            </a:r>
            <a:r>
              <a:rPr lang="en-US" sz="2800" b="1" dirty="0"/>
              <a:t>)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8" y="1904999"/>
            <a:ext cx="10155621" cy="4271963"/>
          </a:xfrm>
        </p:spPr>
        <p:txBody>
          <a:bodyPr>
            <a:normAutofit/>
          </a:bodyPr>
          <a:lstStyle/>
          <a:p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maronggi</a:t>
            </a:r>
            <a:r>
              <a:rPr lang="en-US" sz="2400" dirty="0"/>
              <a:t>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jarang</a:t>
            </a:r>
            <a:r>
              <a:rPr lang="en-US" sz="2400" b="1" dirty="0"/>
              <a:t> di </a:t>
            </a:r>
            <a:r>
              <a:rPr lang="en-US" sz="2400" b="1" dirty="0" err="1"/>
              <a:t>Sumenep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di Indonesia. </a:t>
            </a:r>
            <a:r>
              <a:rPr lang="en-US" sz="2400" b="1" dirty="0"/>
              <a:t>CV </a:t>
            </a:r>
            <a:r>
              <a:rPr lang="en-US" sz="2400" b="1" dirty="0" err="1"/>
              <a:t>Kelorina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disebut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maronggi</a:t>
            </a:r>
            <a:r>
              <a:rPr lang="en-US" sz="2400" dirty="0"/>
              <a:t>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dikemas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bubuk</a:t>
            </a:r>
            <a:endParaRPr lang="en-US" sz="2400" dirty="0" smtClean="0"/>
          </a:p>
          <a:p>
            <a:r>
              <a:rPr lang="en-US" sz="2400" dirty="0"/>
              <a:t>CV </a:t>
            </a:r>
            <a:r>
              <a:rPr lang="en-US" sz="2400" dirty="0" err="1"/>
              <a:t>Kelorina</a:t>
            </a:r>
            <a:r>
              <a:rPr lang="en-US" sz="2400" dirty="0"/>
              <a:t> </a:t>
            </a:r>
            <a:r>
              <a:rPr lang="en-US" sz="2400" b="1" dirty="0" err="1"/>
              <a:t>mengkoordinir</a:t>
            </a:r>
            <a:r>
              <a:rPr lang="en-US" sz="2400" b="1" dirty="0"/>
              <a:t> </a:t>
            </a:r>
            <a:r>
              <a:rPr lang="en-US" sz="2400" b="1" dirty="0" err="1"/>
              <a:t>beberapa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tani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di </a:t>
            </a:r>
            <a:r>
              <a:rPr lang="en-US" sz="2400" b="1" dirty="0" err="1"/>
              <a:t>kecamatan</a:t>
            </a:r>
            <a:r>
              <a:rPr lang="en-US" sz="2400" b="1" dirty="0"/>
              <a:t> </a:t>
            </a:r>
            <a:r>
              <a:rPr lang="en-US" sz="2400" b="1" dirty="0" err="1"/>
              <a:t>Bluto</a:t>
            </a:r>
            <a:r>
              <a:rPr lang="en-US" sz="2400" dirty="0"/>
              <a:t>, </a:t>
            </a:r>
            <a:r>
              <a:rPr lang="en-US" sz="2400" dirty="0" err="1"/>
              <a:t>Kab</a:t>
            </a:r>
            <a:r>
              <a:rPr lang="en-US" sz="2400" dirty="0"/>
              <a:t> </a:t>
            </a:r>
            <a:r>
              <a:rPr lang="en-US" sz="2400" dirty="0" err="1"/>
              <a:t>Sumenep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menanam</a:t>
            </a:r>
            <a:r>
              <a:rPr lang="en-US" sz="2400" dirty="0"/>
              <a:t> </a:t>
            </a:r>
            <a:r>
              <a:rPr lang="en-US" sz="2400" dirty="0" err="1"/>
              <a:t>kelor</a:t>
            </a:r>
            <a:r>
              <a:rPr lang="en-US" sz="2400" dirty="0"/>
              <a:t> yang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i="1" dirty="0"/>
              <a:t>standard operation procedure</a:t>
            </a:r>
            <a:r>
              <a:rPr lang="en-US" sz="2400" dirty="0"/>
              <a:t> (SOP</a:t>
            </a:r>
            <a:r>
              <a:rPr lang="en-US" sz="2400" dirty="0" smtClean="0"/>
              <a:t>). </a:t>
            </a:r>
            <a:r>
              <a:rPr lang="en-US" sz="2400" b="1" dirty="0" err="1" smtClean="0"/>
              <a:t>Pasar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kelor</a:t>
            </a:r>
            <a:r>
              <a:rPr lang="en-US" sz="2400" b="1" dirty="0" smtClean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negara-negara</a:t>
            </a:r>
            <a:r>
              <a:rPr lang="en-US" sz="2400" dirty="0"/>
              <a:t> </a:t>
            </a:r>
            <a:r>
              <a:rPr lang="en-US" sz="2400" dirty="0" err="1"/>
              <a:t>tetanngga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b="1" dirty="0"/>
              <a:t>Malaysia, </a:t>
            </a:r>
            <a:r>
              <a:rPr lang="en-US" sz="2400" b="1" dirty="0" err="1"/>
              <a:t>Singapura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Korea.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9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1493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LAPORAN KEGIATAN </vt:lpstr>
      <vt:lpstr>Pendahuluan</vt:lpstr>
      <vt:lpstr>Pendahuluan</vt:lpstr>
      <vt:lpstr>Kunjungan ke Produksi Gula Aren di Kecamatan Gapura Kabupaten Sumenep</vt:lpstr>
      <vt:lpstr>Gambar 1. Produksi aren di kecamatan Gapura, wawancara TIM SIDI. </vt:lpstr>
      <vt:lpstr>Pertemuan resmi tim SIDI dengan Bupati Sumenep </vt:lpstr>
      <vt:lpstr>Gambar 2. Pertemuan tim SIDI dengan bupati Sumenep dan jajaran pemerintahan. </vt:lpstr>
      <vt:lpstr>Isu-isu penting yag bergulir dari pertemuan dengan bupati Sumenep dan jajaran adalah sebagai berikut:</vt:lpstr>
      <vt:lpstr>Kunjungan ke CV Kelorina sebagai produsen Moringa (Kelor/Maronggi)  </vt:lpstr>
      <vt:lpstr>Gambar 3. Proses produksi kelor kemasan oleh CV Kelorina di Bluto.</vt:lpstr>
      <vt:lpstr>Informasi dan kondisi yang dapat diperoleh dari kunjungan ke CV Kelorina adalah: </vt:lpstr>
      <vt:lpstr>Kunjungan ke pulau Poteran dan pengambilan sampel tanaman potensial (1) </vt:lpstr>
      <vt:lpstr>Kunjungan ke pulau Poteran dan pengambilan sampel tanaman potensial (2) </vt:lpstr>
      <vt:lpstr>Gambar 4. Kunjungan ke bapak Camat Talango dan pengambilan sampel tanaman potensial</vt:lpstr>
      <vt:lpstr>Informasi serta isu-isu yang diperoleh dari kunjungan ke pulau poteran berdasarkan data-data wawancara dan diskusi dengan pejabat setempat dan penduduk adalah: (1) </vt:lpstr>
      <vt:lpstr>Informasi serta isu-isu yang diperoleh dari kunjungan ke pulau poteran berdasarkan data-data wawancara dan diskusi dengan pejabat setempat dan penduduk adalah: (2) </vt:lpstr>
      <vt:lpstr>Informasi serta isu-isu yang diperoleh dari kunjungan ke pulau poteran berdasarkan data-data wawancara dan diskusi dengan pejabat setempat dan penduduk adalah:  </vt:lpstr>
      <vt:lpstr>Ringkasan (1)</vt:lpstr>
      <vt:lpstr>Ringkasan (2)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KEGIATAN </dc:title>
  <dc:creator>eriks</dc:creator>
  <cp:lastModifiedBy>eriks</cp:lastModifiedBy>
  <cp:revision>7</cp:revision>
  <dcterms:created xsi:type="dcterms:W3CDTF">2013-11-25T23:06:34Z</dcterms:created>
  <dcterms:modified xsi:type="dcterms:W3CDTF">2013-11-25T23:54:06Z</dcterms:modified>
</cp:coreProperties>
</file>