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 id="261"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9" autoAdjust="0"/>
    <p:restoredTop sz="95593" autoAdjust="0"/>
  </p:normalViewPr>
  <p:slideViewPr>
    <p:cSldViewPr>
      <p:cViewPr>
        <p:scale>
          <a:sx n="65" d="100"/>
          <a:sy n="65" d="100"/>
        </p:scale>
        <p:origin x="-1218"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02CBAA2-478E-4EDE-BDF4-FE86F91C1409}" type="datetimeFigureOut">
              <a:rPr lang="id-ID" smtClean="0"/>
              <a:pPr/>
              <a:t>13/11/2013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28515A0-3F09-4EBE-A326-CBAD2CFD392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02CBAA2-478E-4EDE-BDF4-FE86F91C1409}" type="datetimeFigureOut">
              <a:rPr lang="id-ID" smtClean="0"/>
              <a:pPr/>
              <a:t>13/11/2013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28515A0-3F09-4EBE-A326-CBAD2CFD392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02CBAA2-478E-4EDE-BDF4-FE86F91C1409}" type="datetimeFigureOut">
              <a:rPr lang="id-ID" smtClean="0"/>
              <a:pPr/>
              <a:t>13/11/2013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28515A0-3F09-4EBE-A326-CBAD2CFD392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02CBAA2-478E-4EDE-BDF4-FE86F91C1409}" type="datetimeFigureOut">
              <a:rPr lang="id-ID" smtClean="0"/>
              <a:pPr/>
              <a:t>13/11/2013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28515A0-3F09-4EBE-A326-CBAD2CFD392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CBAA2-478E-4EDE-BDF4-FE86F91C1409}" type="datetimeFigureOut">
              <a:rPr lang="id-ID" smtClean="0"/>
              <a:pPr/>
              <a:t>13/11/2013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28515A0-3F09-4EBE-A326-CBAD2CFD392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02CBAA2-478E-4EDE-BDF4-FE86F91C1409}" type="datetimeFigureOut">
              <a:rPr lang="id-ID" smtClean="0"/>
              <a:pPr/>
              <a:t>13/11/2013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28515A0-3F09-4EBE-A326-CBAD2CFD392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02CBAA2-478E-4EDE-BDF4-FE86F91C1409}" type="datetimeFigureOut">
              <a:rPr lang="id-ID" smtClean="0"/>
              <a:pPr/>
              <a:t>13/11/2013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28515A0-3F09-4EBE-A326-CBAD2CFD392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02CBAA2-478E-4EDE-BDF4-FE86F91C1409}" type="datetimeFigureOut">
              <a:rPr lang="id-ID" smtClean="0"/>
              <a:pPr/>
              <a:t>13/11/2013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28515A0-3F09-4EBE-A326-CBAD2CFD392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CBAA2-478E-4EDE-BDF4-FE86F91C1409}" type="datetimeFigureOut">
              <a:rPr lang="id-ID" smtClean="0"/>
              <a:pPr/>
              <a:t>13/11/2013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28515A0-3F09-4EBE-A326-CBAD2CFD392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CBAA2-478E-4EDE-BDF4-FE86F91C1409}" type="datetimeFigureOut">
              <a:rPr lang="id-ID" smtClean="0"/>
              <a:pPr/>
              <a:t>13/11/2013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28515A0-3F09-4EBE-A326-CBAD2CFD392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CBAA2-478E-4EDE-BDF4-FE86F91C1409}" type="datetimeFigureOut">
              <a:rPr lang="id-ID" smtClean="0"/>
              <a:pPr/>
              <a:t>13/11/2013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28515A0-3F09-4EBE-A326-CBAD2CFD392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CBAA2-478E-4EDE-BDF4-FE86F91C1409}" type="datetimeFigureOut">
              <a:rPr lang="id-ID" smtClean="0"/>
              <a:pPr/>
              <a:t>13/11/2013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515A0-3F09-4EBE-A326-CBAD2CFD392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28596" y="214314"/>
            <a:ext cx="8429684" cy="3214686"/>
          </a:xfrm>
          <a:prstGeom prst="rect">
            <a:avLst/>
          </a:prstGeom>
        </p:spPr>
        <p:txBody>
          <a:bodyPr vert="horz" lIns="91440" tIns="45720" rIns="91440" bIns="45720" rtlCol="0" anchor="ctr">
            <a:noAutofit/>
          </a:bodyPr>
          <a:lstStyle/>
          <a:p>
            <a:pPr lvl="0" algn="ctr" hangingPunct="0">
              <a:spcBef>
                <a:spcPct val="0"/>
              </a:spcBef>
            </a:pPr>
            <a:r>
              <a:rPr kumimoji="0" lang="id-ID"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ACKNOWLEDGMENT</a:t>
            </a:r>
            <a:r>
              <a:rPr kumimoji="0" lang="en-US"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lang="en-US" b="1" dirty="0" smtClean="0">
                <a:latin typeface="Arial" pitchFamily="34" charset="0"/>
                <a:cs typeface="Arial" pitchFamily="34" charset="0"/>
              </a:rPr>
              <a:t>DIRECTOR GENERAL MARINE, </a:t>
            </a:r>
            <a:r>
              <a:rPr lang="en-US" b="1" dirty="0" smtClean="0">
                <a:latin typeface="Arial" pitchFamily="34" charset="0"/>
                <a:cs typeface="Arial" pitchFamily="34" charset="0"/>
              </a:rPr>
              <a:t>COASTAL</a:t>
            </a:r>
            <a:r>
              <a:rPr lang="id-ID" b="1" dirty="0" smtClean="0">
                <a:latin typeface="Arial" pitchFamily="34" charset="0"/>
                <a:cs typeface="Arial" pitchFamily="34" charset="0"/>
              </a:rPr>
              <a:t> </a:t>
            </a:r>
            <a:r>
              <a:rPr lang="en-US" b="1" dirty="0" smtClean="0">
                <a:latin typeface="Arial" pitchFamily="34" charset="0"/>
                <a:cs typeface="Arial" pitchFamily="34" charset="0"/>
              </a:rPr>
              <a:t>AND </a:t>
            </a:r>
            <a:r>
              <a:rPr lang="en-US" b="1" dirty="0" smtClean="0">
                <a:latin typeface="Arial" pitchFamily="34" charset="0"/>
                <a:cs typeface="Arial" pitchFamily="34" charset="0"/>
              </a:rPr>
              <a:t>SMALL ISLANDS</a:t>
            </a:r>
            <a:endParaRPr lang="id-ID" b="1" dirty="0" smtClean="0">
              <a:latin typeface="Arial" pitchFamily="34" charset="0"/>
              <a:cs typeface="Arial" pitchFamily="34" charset="0"/>
            </a:endParaRPr>
          </a:p>
          <a:p>
            <a:pPr lvl="0" algn="ctr" hangingPunct="0">
              <a:spcBef>
                <a:spcPct val="0"/>
              </a:spcBef>
            </a:pPr>
            <a:r>
              <a:rPr lang="en-US" b="1" dirty="0" smtClean="0">
                <a:latin typeface="Arial" pitchFamily="34" charset="0"/>
                <a:cs typeface="Arial" pitchFamily="34" charset="0"/>
              </a:rPr>
              <a:t> MINISTRY OF MARINE AFFAIRS AND FISHERIES</a:t>
            </a:r>
            <a: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fi-FI"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lang="en-US" b="1" dirty="0" smtClean="0">
                <a:latin typeface="Arial" pitchFamily="34" charset="0"/>
                <a:cs typeface="Arial" pitchFamily="34" charset="0"/>
              </a:rPr>
              <a:t> In the event</a:t>
            </a:r>
            <a: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en-US"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SIDI WEEK 2013</a:t>
            </a:r>
            <a: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en-US"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r>
              <a:rPr kumimoji="0" lang="id-ID" b="1" i="1"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Sustainable Island Development Initiatives</a:t>
            </a:r>
            <a:r>
              <a:rPr kumimoji="0" lang="id-ID"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fi-FI"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S</a:t>
            </a:r>
            <a:r>
              <a:rPr kumimoji="0" lang="id-ID"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urabaya</a:t>
            </a:r>
            <a:r>
              <a:rPr kumimoji="0" lang="fi-FI"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r>
              <a:rPr kumimoji="0" lang="id-ID"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November</a:t>
            </a:r>
            <a:r>
              <a:rPr kumimoji="0" lang="fi-FI"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r>
              <a:rPr lang="fi-FI" b="1" dirty="0">
                <a:latin typeface="Arial" pitchFamily="34" charset="0"/>
                <a:cs typeface="Arial" pitchFamily="34" charset="0"/>
              </a:rPr>
              <a:t>1</a:t>
            </a:r>
            <a:r>
              <a:rPr lang="id-ID" b="1" dirty="0" smtClean="0">
                <a:latin typeface="Arial" pitchFamily="34" charset="0"/>
                <a:cs typeface="Arial" pitchFamily="34" charset="0"/>
              </a:rPr>
              <a:t>3</a:t>
            </a:r>
            <a:r>
              <a:rPr lang="id-ID" b="1" baseline="30000" dirty="0" smtClean="0">
                <a:latin typeface="Arial" pitchFamily="34" charset="0"/>
                <a:cs typeface="Arial" pitchFamily="34" charset="0"/>
              </a:rPr>
              <a:t>th </a:t>
            </a:r>
            <a:r>
              <a:rPr kumimoji="0" lang="fi-FI"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2013</a:t>
            </a:r>
            <a: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en-US"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lang="en-US" b="1" dirty="0" smtClean="0">
                <a:latin typeface="Arial" pitchFamily="34" charset="0"/>
                <a:cs typeface="Arial" pitchFamily="34" charset="0"/>
              </a:rPr>
              <a:t> initiated by</a:t>
            </a:r>
            <a:endParaRPr lang="id-ID" b="1" dirty="0" smtClean="0">
              <a:latin typeface="Arial" pitchFamily="34" charset="0"/>
              <a:cs typeface="Arial" pitchFamily="34" charset="0"/>
            </a:endParaRPr>
          </a:p>
          <a:p>
            <a:pPr lvl="0" algn="ctr" hangingPunct="0">
              <a:spcBef>
                <a:spcPct val="0"/>
              </a:spcBef>
            </a:pPr>
            <a:r>
              <a:rPr lang="en-US" b="1" dirty="0" smtClean="0">
                <a:latin typeface="Arial" pitchFamily="34" charset="0"/>
                <a:cs typeface="Arial" pitchFamily="34" charset="0"/>
              </a:rPr>
              <a:t> Institute of Technology</a:t>
            </a:r>
            <a:r>
              <a:rPr lang="id-ID" b="1" dirty="0" smtClean="0">
                <a:latin typeface="Arial" pitchFamily="34" charset="0"/>
                <a:cs typeface="Arial" pitchFamily="34" charset="0"/>
              </a:rPr>
              <a:t> Sepuluh Nopember </a:t>
            </a:r>
            <a:r>
              <a:rPr lang="en-US" b="1" dirty="0" smtClean="0">
                <a:latin typeface="Arial" pitchFamily="34" charset="0"/>
                <a:cs typeface="Arial" pitchFamily="34" charset="0"/>
              </a:rPr>
              <a:t>(ITS</a:t>
            </a:r>
            <a:r>
              <a:rPr lang="id-ID" b="1" dirty="0" smtClean="0">
                <a:latin typeface="Arial" pitchFamily="34" charset="0"/>
                <a:cs typeface="Arial" pitchFamily="34" charset="0"/>
              </a:rPr>
              <a:t>)</a:t>
            </a:r>
            <a: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id-ID"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id-ID"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t>
            </a:r>
            <a:r>
              <a:rPr kumimoji="0" lang="id-ID" b="0" i="0" u="none" strike="noStrike" kern="1200" cap="none" spc="0" normalizeH="0" baseline="0" noProof="0" dirty="0" smtClean="0">
                <a:ln>
                  <a:noFill/>
                </a:ln>
                <a:solidFill>
                  <a:schemeClr val="tx1"/>
                </a:solidFill>
                <a:effectLst/>
                <a:uLnTx/>
                <a:uFillTx/>
                <a:latin typeface="+mj-lt"/>
                <a:ea typeface="+mj-ea"/>
                <a:cs typeface="+mj-cs"/>
              </a:rPr>
              <a:t/>
            </a:r>
            <a:br>
              <a:rPr kumimoji="0" lang="id-ID" b="0" i="0" u="none" strike="noStrike" kern="1200" cap="none" spc="0" normalizeH="0" baseline="0" noProof="0" dirty="0" smtClean="0">
                <a:ln>
                  <a:noFill/>
                </a:ln>
                <a:solidFill>
                  <a:schemeClr val="tx1"/>
                </a:solidFill>
                <a:effectLst/>
                <a:uLnTx/>
                <a:uFillTx/>
                <a:latin typeface="+mj-lt"/>
                <a:ea typeface="+mj-ea"/>
                <a:cs typeface="+mj-cs"/>
              </a:rPr>
            </a:br>
            <a:endParaRPr kumimoji="0" lang="id-ID"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a:spLocks noGrp="1"/>
          </p:cNvSpPr>
          <p:nvPr>
            <p:ph type="subTitle" idx="1"/>
          </p:nvPr>
        </p:nvSpPr>
        <p:spPr>
          <a:xfrm>
            <a:off x="357158" y="3429000"/>
            <a:ext cx="8786842" cy="3214710"/>
          </a:xfrm>
        </p:spPr>
        <p:txBody>
          <a:bodyPr>
            <a:noAutofit/>
          </a:bodyPr>
          <a:lstStyle/>
          <a:p>
            <a:pPr algn="l">
              <a:lnSpc>
                <a:spcPct val="150000"/>
              </a:lnSpc>
              <a:spcBef>
                <a:spcPts val="0"/>
              </a:spcBef>
            </a:pPr>
            <a:r>
              <a:rPr lang="en-US" sz="1600" b="1" dirty="0" smtClean="0">
                <a:solidFill>
                  <a:schemeClr val="tx1"/>
                </a:solidFill>
                <a:latin typeface="Arial" pitchFamily="34" charset="0"/>
                <a:cs typeface="Arial" pitchFamily="34" charset="0"/>
              </a:rPr>
              <a:t>I would like  to present my sincere welcome to all distinguished guest</a:t>
            </a:r>
            <a:r>
              <a:rPr lang="id-ID" sz="1600" b="1" dirty="0" smtClean="0">
                <a:solidFill>
                  <a:schemeClr val="tx1"/>
                </a:solidFill>
                <a:latin typeface="Arial" pitchFamily="34" charset="0"/>
                <a:cs typeface="Arial" pitchFamily="34" charset="0"/>
              </a:rPr>
              <a:t>,</a:t>
            </a:r>
            <a:r>
              <a:rPr lang="id-ID" sz="1600" b="1" dirty="0">
                <a:solidFill>
                  <a:schemeClr val="tx1"/>
                </a:solidFill>
                <a:latin typeface="Arial" pitchFamily="34" charset="0"/>
                <a:cs typeface="Arial" pitchFamily="34" charset="0"/>
              </a:rPr>
              <a:t> </a:t>
            </a:r>
            <a:endParaRPr lang="id-ID" sz="1600" b="1" dirty="0" smtClean="0">
              <a:solidFill>
                <a:schemeClr val="tx1"/>
              </a:solidFill>
              <a:latin typeface="Arial" pitchFamily="34" charset="0"/>
              <a:cs typeface="Arial" pitchFamily="34" charset="0"/>
            </a:endParaRPr>
          </a:p>
          <a:p>
            <a:pPr algn="l">
              <a:lnSpc>
                <a:spcPct val="150000"/>
              </a:lnSpc>
              <a:spcBef>
                <a:spcPts val="0"/>
              </a:spcBef>
              <a:spcAft>
                <a:spcPts val="600"/>
              </a:spcAft>
            </a:pPr>
            <a:r>
              <a:rPr lang="id-ID" sz="1600" b="1" dirty="0" smtClean="0">
                <a:solidFill>
                  <a:schemeClr val="tx1"/>
                </a:solidFill>
                <a:latin typeface="Arial" pitchFamily="34" charset="0"/>
                <a:cs typeface="Arial" pitchFamily="34" charset="0"/>
              </a:rPr>
              <a:t>R</a:t>
            </a:r>
            <a:r>
              <a:rPr lang="id-ID" sz="1600" b="1" dirty="0" smtClean="0">
                <a:solidFill>
                  <a:schemeClr val="tx1"/>
                </a:solidFill>
                <a:latin typeface="Arial" pitchFamily="34" charset="0"/>
                <a:cs typeface="Arial" pitchFamily="34" charset="0"/>
              </a:rPr>
              <a:t>espected</a:t>
            </a:r>
            <a:r>
              <a:rPr lang="id-ID" sz="1600" b="1" dirty="0" smtClean="0">
                <a:solidFill>
                  <a:schemeClr val="tx1"/>
                </a:solidFill>
                <a:latin typeface="Arial" pitchFamily="34" charset="0"/>
                <a:cs typeface="Arial" pitchFamily="34" charset="0"/>
              </a:rPr>
              <a:t>;</a:t>
            </a:r>
          </a:p>
          <a:p>
            <a:pPr algn="l">
              <a:lnSpc>
                <a:spcPct val="150000"/>
              </a:lnSpc>
              <a:spcBef>
                <a:spcPts val="0"/>
              </a:spcBef>
            </a:pPr>
            <a:r>
              <a:rPr lang="en-US" sz="1600" b="1" dirty="0" smtClean="0">
                <a:solidFill>
                  <a:schemeClr val="tx1"/>
                </a:solidFill>
                <a:latin typeface="Arial" pitchFamily="34" charset="0"/>
                <a:cs typeface="Arial" pitchFamily="34" charset="0"/>
              </a:rPr>
              <a:t>Rector of Institute of Technology, Prof. Tri Yogi </a:t>
            </a:r>
            <a:r>
              <a:rPr lang="en-US" sz="1600" b="1" dirty="0" err="1" smtClean="0">
                <a:solidFill>
                  <a:schemeClr val="tx1"/>
                </a:solidFill>
                <a:latin typeface="Arial" pitchFamily="34" charset="0"/>
                <a:cs typeface="Arial" pitchFamily="34" charset="0"/>
              </a:rPr>
              <a:t>Yowono</a:t>
            </a:r>
            <a:r>
              <a:rPr lang="en-US" sz="1600" b="1" dirty="0" smtClean="0">
                <a:solidFill>
                  <a:schemeClr val="tx1"/>
                </a:solidFill>
                <a:latin typeface="Arial" pitchFamily="34" charset="0"/>
                <a:cs typeface="Arial" pitchFamily="34" charset="0"/>
              </a:rPr>
              <a:t> and their staffs;</a:t>
            </a:r>
            <a:br>
              <a:rPr lang="en-US" sz="1600" b="1" dirty="0" smtClean="0">
                <a:solidFill>
                  <a:schemeClr val="tx1"/>
                </a:solidFill>
                <a:latin typeface="Arial" pitchFamily="34" charset="0"/>
                <a:cs typeface="Arial" pitchFamily="34" charset="0"/>
              </a:rPr>
            </a:br>
            <a:r>
              <a:rPr lang="en-US" sz="1600" b="1" dirty="0" smtClean="0">
                <a:solidFill>
                  <a:schemeClr val="tx1"/>
                </a:solidFill>
                <a:latin typeface="Arial" pitchFamily="34" charset="0"/>
                <a:cs typeface="Arial" pitchFamily="34" charset="0"/>
              </a:rPr>
              <a:t>Rector </a:t>
            </a:r>
            <a:r>
              <a:rPr lang="id-ID" sz="1600" b="1" dirty="0" smtClean="0">
                <a:solidFill>
                  <a:schemeClr val="tx1"/>
                </a:solidFill>
                <a:latin typeface="Arial" pitchFamily="34" charset="0"/>
                <a:cs typeface="Arial" pitchFamily="34" charset="0"/>
              </a:rPr>
              <a:t>of </a:t>
            </a:r>
            <a:r>
              <a:rPr lang="en-US" sz="1600" b="1" dirty="0" smtClean="0">
                <a:solidFill>
                  <a:schemeClr val="tx1"/>
                </a:solidFill>
                <a:latin typeface="Arial" pitchFamily="34" charset="0"/>
                <a:cs typeface="Arial" pitchFamily="34" charset="0"/>
              </a:rPr>
              <a:t>Wismar University of Applied Sciences</a:t>
            </a:r>
            <a:r>
              <a:rPr lang="id-ID" sz="1600" b="1" dirty="0" smtClean="0">
                <a:solidFill>
                  <a:schemeClr val="tx1"/>
                </a:solidFill>
                <a:latin typeface="Arial" pitchFamily="34" charset="0"/>
                <a:cs typeface="Arial" pitchFamily="34" charset="0"/>
              </a:rPr>
              <a:t> </a:t>
            </a:r>
            <a:r>
              <a:rPr lang="en-US" sz="1600" b="1" dirty="0" smtClean="0">
                <a:solidFill>
                  <a:schemeClr val="tx1"/>
                </a:solidFill>
                <a:latin typeface="Arial" pitchFamily="34" charset="0"/>
                <a:cs typeface="Arial" pitchFamily="34" charset="0"/>
              </a:rPr>
              <a:t>and their staffs;</a:t>
            </a:r>
            <a:br>
              <a:rPr lang="en-US" sz="1600" b="1" dirty="0" smtClean="0">
                <a:solidFill>
                  <a:schemeClr val="tx1"/>
                </a:solidFill>
                <a:latin typeface="Arial" pitchFamily="34" charset="0"/>
                <a:cs typeface="Arial" pitchFamily="34" charset="0"/>
              </a:rPr>
            </a:br>
            <a:r>
              <a:rPr lang="id-ID" sz="1600" b="1" dirty="0" smtClean="0">
                <a:solidFill>
                  <a:schemeClr val="tx1"/>
                </a:solidFill>
                <a:latin typeface="Arial" pitchFamily="34" charset="0"/>
                <a:cs typeface="Arial" pitchFamily="34" charset="0"/>
              </a:rPr>
              <a:t>Rector of  </a:t>
            </a:r>
            <a:r>
              <a:rPr lang="en-US" sz="1600" b="1" dirty="0" err="1" smtClean="0">
                <a:solidFill>
                  <a:schemeClr val="tx1"/>
                </a:solidFill>
                <a:latin typeface="Arial" pitchFamily="34" charset="0"/>
                <a:cs typeface="Arial" pitchFamily="34" charset="0"/>
              </a:rPr>
              <a:t>Trunojoyo</a:t>
            </a:r>
            <a:r>
              <a:rPr lang="en-US" sz="1600" b="1" dirty="0" smtClean="0">
                <a:solidFill>
                  <a:schemeClr val="tx1"/>
                </a:solidFill>
                <a:latin typeface="Arial" pitchFamily="34" charset="0"/>
                <a:cs typeface="Arial" pitchFamily="34" charset="0"/>
              </a:rPr>
              <a:t> University , Prof. H. </a:t>
            </a:r>
            <a:r>
              <a:rPr lang="en-US" sz="1600" b="1" dirty="0" err="1" smtClean="0">
                <a:solidFill>
                  <a:schemeClr val="tx1"/>
                </a:solidFill>
                <a:latin typeface="Arial" pitchFamily="34" charset="0"/>
                <a:cs typeface="Arial" pitchFamily="34" charset="0"/>
              </a:rPr>
              <a:t>Arifin</a:t>
            </a:r>
            <a:r>
              <a:rPr lang="id-ID" sz="1600" b="1" dirty="0" smtClean="0">
                <a:solidFill>
                  <a:schemeClr val="tx1"/>
                </a:solidFill>
                <a:latin typeface="Arial" pitchFamily="34" charset="0"/>
                <a:cs typeface="Arial" pitchFamily="34" charset="0"/>
              </a:rPr>
              <a:t> </a:t>
            </a:r>
            <a:r>
              <a:rPr lang="en-US" sz="1600" b="1" dirty="0" smtClean="0">
                <a:solidFill>
                  <a:schemeClr val="tx1"/>
                </a:solidFill>
                <a:latin typeface="Arial" pitchFamily="34" charset="0"/>
                <a:cs typeface="Arial" pitchFamily="34" charset="0"/>
              </a:rPr>
              <a:t>and their staffs;</a:t>
            </a:r>
            <a:endParaRPr lang="id-ID" sz="1600" b="1" dirty="0" smtClean="0">
              <a:solidFill>
                <a:schemeClr val="tx1"/>
              </a:solidFill>
              <a:latin typeface="Arial" pitchFamily="34" charset="0"/>
              <a:cs typeface="Arial" pitchFamily="34" charset="0"/>
            </a:endParaRPr>
          </a:p>
          <a:p>
            <a:pPr algn="l">
              <a:lnSpc>
                <a:spcPct val="150000"/>
              </a:lnSpc>
              <a:spcBef>
                <a:spcPts val="0"/>
              </a:spcBef>
            </a:pPr>
            <a:r>
              <a:rPr lang="id-ID" sz="1600" b="1" dirty="0" smtClean="0">
                <a:solidFill>
                  <a:schemeClr val="tx1"/>
                </a:solidFill>
                <a:latin typeface="Arial" pitchFamily="34" charset="0"/>
                <a:cs typeface="Arial" pitchFamily="34" charset="0"/>
              </a:rPr>
              <a:t>Regent of </a:t>
            </a:r>
            <a:r>
              <a:rPr lang="en-US" sz="1600" b="1" dirty="0" err="1" smtClean="0">
                <a:solidFill>
                  <a:schemeClr val="tx1"/>
                </a:solidFill>
                <a:latin typeface="Arial" pitchFamily="34" charset="0"/>
                <a:cs typeface="Arial" pitchFamily="34" charset="0"/>
              </a:rPr>
              <a:t>Sumenep</a:t>
            </a:r>
            <a:r>
              <a:rPr lang="id-ID" sz="1600" b="1" dirty="0" smtClean="0">
                <a:solidFill>
                  <a:schemeClr val="tx1"/>
                </a:solidFill>
                <a:latin typeface="Arial" pitchFamily="34" charset="0"/>
                <a:cs typeface="Arial" pitchFamily="34" charset="0"/>
              </a:rPr>
              <a:t>,</a:t>
            </a:r>
            <a:r>
              <a:rPr lang="en-US" sz="1600" b="1" dirty="0" smtClean="0">
                <a:solidFill>
                  <a:schemeClr val="tx1"/>
                </a:solidFill>
                <a:latin typeface="Arial" pitchFamily="34" charset="0"/>
                <a:cs typeface="Arial" pitchFamily="34" charset="0"/>
              </a:rPr>
              <a:t> Drs. KH. A. </a:t>
            </a:r>
            <a:r>
              <a:rPr lang="en-US" sz="1600" b="1" dirty="0" err="1" smtClean="0">
                <a:solidFill>
                  <a:schemeClr val="tx1"/>
                </a:solidFill>
                <a:latin typeface="Arial" pitchFamily="34" charset="0"/>
                <a:cs typeface="Arial" pitchFamily="34" charset="0"/>
              </a:rPr>
              <a:t>Busyro</a:t>
            </a:r>
            <a:r>
              <a:rPr lang="en-US" sz="1600" b="1" dirty="0" smtClean="0">
                <a:solidFill>
                  <a:schemeClr val="tx1"/>
                </a:solidFill>
                <a:latin typeface="Arial" pitchFamily="34" charset="0"/>
                <a:cs typeface="Arial" pitchFamily="34" charset="0"/>
              </a:rPr>
              <a:t> </a:t>
            </a:r>
            <a:r>
              <a:rPr lang="en-US" sz="1600" b="1" dirty="0" err="1" smtClean="0">
                <a:solidFill>
                  <a:schemeClr val="tx1"/>
                </a:solidFill>
                <a:latin typeface="Arial" pitchFamily="34" charset="0"/>
                <a:cs typeface="Arial" pitchFamily="34" charset="0"/>
              </a:rPr>
              <a:t>Karim</a:t>
            </a:r>
            <a:r>
              <a:rPr lang="en-US" sz="1600" b="1" dirty="0" smtClean="0">
                <a:solidFill>
                  <a:schemeClr val="tx1"/>
                </a:solidFill>
                <a:latin typeface="Arial" pitchFamily="34" charset="0"/>
                <a:cs typeface="Arial" pitchFamily="34" charset="0"/>
              </a:rPr>
              <a:t>, </a:t>
            </a:r>
            <a:r>
              <a:rPr lang="en-US" sz="1600" b="1" dirty="0" err="1" smtClean="0">
                <a:solidFill>
                  <a:schemeClr val="tx1"/>
                </a:solidFill>
                <a:latin typeface="Arial" pitchFamily="34" charset="0"/>
                <a:cs typeface="Arial" pitchFamily="34" charset="0"/>
              </a:rPr>
              <a:t>M.Si</a:t>
            </a:r>
            <a:r>
              <a:rPr lang="id-ID" sz="1600" b="1" dirty="0">
                <a:solidFill>
                  <a:schemeClr val="tx1"/>
                </a:solidFill>
                <a:latin typeface="Arial" pitchFamily="34" charset="0"/>
                <a:cs typeface="Arial" pitchFamily="34" charset="0"/>
              </a:rPr>
              <a:t> </a:t>
            </a:r>
            <a:r>
              <a:rPr lang="en-US" sz="1600" b="1" dirty="0" smtClean="0">
                <a:solidFill>
                  <a:schemeClr val="tx1"/>
                </a:solidFill>
                <a:latin typeface="Arial" pitchFamily="34" charset="0"/>
                <a:cs typeface="Arial" pitchFamily="34" charset="0"/>
              </a:rPr>
              <a:t>and their staffs;</a:t>
            </a:r>
            <a:br>
              <a:rPr lang="en-US" sz="1600" b="1" dirty="0" smtClean="0">
                <a:solidFill>
                  <a:schemeClr val="tx1"/>
                </a:solidFill>
                <a:latin typeface="Arial" pitchFamily="34" charset="0"/>
                <a:cs typeface="Arial" pitchFamily="34" charset="0"/>
              </a:rPr>
            </a:br>
            <a:r>
              <a:rPr lang="en-US" sz="1600" b="1" dirty="0" smtClean="0">
                <a:solidFill>
                  <a:schemeClr val="tx1"/>
                </a:solidFill>
                <a:latin typeface="Arial" pitchFamily="34" charset="0"/>
                <a:cs typeface="Arial" pitchFamily="34" charset="0"/>
              </a:rPr>
              <a:t>Regent of </a:t>
            </a:r>
            <a:r>
              <a:rPr lang="en-US" sz="1600" b="1" dirty="0" err="1" smtClean="0">
                <a:solidFill>
                  <a:schemeClr val="tx1"/>
                </a:solidFill>
                <a:latin typeface="Arial" pitchFamily="34" charset="0"/>
                <a:cs typeface="Arial" pitchFamily="34" charset="0"/>
              </a:rPr>
              <a:t>Berau</a:t>
            </a:r>
            <a:r>
              <a:rPr lang="en-US" sz="1600" b="1" dirty="0" smtClean="0">
                <a:solidFill>
                  <a:schemeClr val="tx1"/>
                </a:solidFill>
                <a:latin typeface="Arial" pitchFamily="34" charset="0"/>
                <a:cs typeface="Arial" pitchFamily="34" charset="0"/>
              </a:rPr>
              <a:t>, H. </a:t>
            </a:r>
            <a:r>
              <a:rPr lang="id-ID" sz="1600" b="1" dirty="0" smtClean="0">
                <a:solidFill>
                  <a:schemeClr val="tx1"/>
                </a:solidFill>
                <a:latin typeface="Arial" pitchFamily="34" charset="0"/>
                <a:cs typeface="Arial" pitchFamily="34" charset="0"/>
              </a:rPr>
              <a:t>Makmur</a:t>
            </a:r>
            <a:r>
              <a:rPr lang="en-US" sz="1600" b="1" dirty="0" smtClean="0">
                <a:solidFill>
                  <a:schemeClr val="tx1"/>
                </a:solidFill>
                <a:latin typeface="Arial" pitchFamily="34" charset="0"/>
                <a:cs typeface="Arial" pitchFamily="34" charset="0"/>
              </a:rPr>
              <a:t>, HAPK., MM and their staffs</a:t>
            </a:r>
            <a:r>
              <a:rPr lang="id-ID" sz="1600" b="1" dirty="0" smtClean="0">
                <a:solidFill>
                  <a:schemeClr val="tx1"/>
                </a:solidFill>
                <a:latin typeface="Arial" pitchFamily="34" charset="0"/>
                <a:cs typeface="Arial" pitchFamily="34" charset="0"/>
              </a:rPr>
              <a:t>;</a:t>
            </a:r>
            <a:r>
              <a:rPr lang="en-US" sz="1600" b="1" dirty="0" smtClean="0">
                <a:solidFill>
                  <a:schemeClr val="tx1"/>
                </a:solidFill>
                <a:latin typeface="Arial" pitchFamily="34" charset="0"/>
                <a:cs typeface="Arial" pitchFamily="34" charset="0"/>
              </a:rPr>
              <a:t/>
            </a:r>
            <a:br>
              <a:rPr lang="en-US" sz="1600" b="1" dirty="0" smtClean="0">
                <a:solidFill>
                  <a:schemeClr val="tx1"/>
                </a:solidFill>
                <a:latin typeface="Arial" pitchFamily="34" charset="0"/>
                <a:cs typeface="Arial" pitchFamily="34" charset="0"/>
              </a:rPr>
            </a:br>
            <a:r>
              <a:rPr lang="en-US" sz="1600" b="1" dirty="0" smtClean="0">
                <a:solidFill>
                  <a:schemeClr val="tx1"/>
                </a:solidFill>
                <a:latin typeface="Arial" pitchFamily="34" charset="0"/>
                <a:cs typeface="Arial" pitchFamily="34" charset="0"/>
              </a:rPr>
              <a:t>National Print and Electronic Media and the audience</a:t>
            </a:r>
            <a:r>
              <a:rPr lang="id-ID" sz="1600" b="1" dirty="0" smtClean="0">
                <a:solidFill>
                  <a:schemeClr val="tx1"/>
                </a:solidFill>
                <a:latin typeface="Arial" pitchFamily="34" charset="0"/>
                <a:cs typeface="Arial" pitchFamily="34" charset="0"/>
              </a:rPr>
              <a:t>.</a:t>
            </a:r>
            <a:r>
              <a:rPr lang="en-US" sz="1800" b="1" dirty="0" smtClean="0">
                <a:solidFill>
                  <a:schemeClr val="tx1"/>
                </a:solidFill>
                <a:latin typeface="Arial" pitchFamily="34" charset="0"/>
                <a:cs typeface="Arial" pitchFamily="34" charset="0"/>
              </a:rPr>
              <a:t/>
            </a:r>
            <a:br>
              <a:rPr lang="en-US" sz="1800" b="1" dirty="0" smtClean="0">
                <a:solidFill>
                  <a:schemeClr val="tx1"/>
                </a:solidFill>
                <a:latin typeface="Arial" pitchFamily="34" charset="0"/>
                <a:cs typeface="Arial" pitchFamily="34" charset="0"/>
              </a:rPr>
            </a:br>
            <a:endParaRPr lang="id-ID" sz="1800" b="1" dirty="0">
              <a:solidFill>
                <a:schemeClr val="tx1"/>
              </a:solidFill>
              <a:latin typeface="Arial" pitchFamily="34" charset="0"/>
              <a:cs typeface="Arial" pitchFamily="34" charset="0"/>
            </a:endParaRPr>
          </a:p>
          <a:p>
            <a:pPr algn="l"/>
            <a:endParaRPr lang="id-ID" sz="1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14348" y="285752"/>
            <a:ext cx="8072462" cy="6643710"/>
          </a:xfrm>
          <a:prstGeom prst="rect">
            <a:avLst/>
          </a:prstGeom>
        </p:spPr>
        <p:txBody>
          <a:bodyPr vert="horz" lIns="91440" tIns="45720" rIns="91440" bIns="45720" rtlCol="0">
            <a:noAutofit/>
          </a:bodyPr>
          <a:lstStyle/>
          <a:p>
            <a:pPr lvl="0" algn="just">
              <a:lnSpc>
                <a:spcPct val="150000"/>
              </a:lnSpc>
            </a:pPr>
            <a:r>
              <a:rPr lang="en-US" sz="1600" b="1" i="1" dirty="0" err="1" smtClean="0">
                <a:latin typeface="Arial" pitchFamily="34" charset="0"/>
                <a:cs typeface="Arial" pitchFamily="34" charset="0"/>
              </a:rPr>
              <a:t>Assalamualaikum</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Warahmatullahi</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Wabarakatuh</a:t>
            </a:r>
            <a:endParaRPr lang="id-ID" sz="1600" b="1" i="1" dirty="0">
              <a:latin typeface="Arial" pitchFamily="34" charset="0"/>
              <a:cs typeface="Arial" pitchFamily="34" charset="0"/>
            </a:endParaRPr>
          </a:p>
          <a:p>
            <a:pPr lvl="0" algn="just">
              <a:lnSpc>
                <a:spcPct val="150000"/>
              </a:lnSpc>
              <a:spcAft>
                <a:spcPts val="1200"/>
              </a:spcAft>
            </a:pPr>
            <a:r>
              <a:rPr lang="en-US" sz="1600" b="1" i="1" dirty="0" smtClean="0">
                <a:latin typeface="Arial" pitchFamily="34" charset="0"/>
                <a:cs typeface="Arial" pitchFamily="34" charset="0"/>
              </a:rPr>
              <a:t>Good morning and best wishes for all of us,</a:t>
            </a:r>
            <a:r>
              <a:rPr lang="id-ID" sz="1600" b="1" i="1" dirty="0">
                <a:latin typeface="Arial" pitchFamily="34" charset="0"/>
                <a:cs typeface="Arial" pitchFamily="34" charset="0"/>
              </a:rPr>
              <a:t> </a:t>
            </a:r>
            <a:endParaRPr lang="id-ID" sz="1600" b="1" i="1" dirty="0" smtClean="0">
              <a:latin typeface="Arial" pitchFamily="34" charset="0"/>
              <a:cs typeface="Arial" pitchFamily="34" charset="0"/>
            </a:endParaRPr>
          </a:p>
          <a:p>
            <a:pPr lvl="0" algn="just">
              <a:lnSpc>
                <a:spcPct val="150000"/>
              </a:lnSpc>
            </a:pPr>
            <a:r>
              <a:rPr lang="id-ID" sz="1600" dirty="0" smtClean="0">
                <a:latin typeface="Arial" pitchFamily="34" charset="0"/>
                <a:cs typeface="Arial" pitchFamily="34" charset="0"/>
              </a:rPr>
              <a:t>Thanks to </a:t>
            </a:r>
            <a:r>
              <a:rPr lang="en-US" sz="1600" dirty="0" smtClean="0">
                <a:latin typeface="Arial" pitchFamily="34" charset="0"/>
                <a:cs typeface="Arial" pitchFamily="34" charset="0"/>
              </a:rPr>
              <a:t>Allah SWT, </a:t>
            </a:r>
            <a:r>
              <a:rPr lang="id-ID" sz="1600" dirty="0" smtClean="0">
                <a:latin typeface="Arial" pitchFamily="34" charset="0"/>
                <a:cs typeface="Arial" pitchFamily="34" charset="0"/>
              </a:rPr>
              <a:t>who has been giving us blessing and mercies, so </a:t>
            </a:r>
            <a:r>
              <a:rPr lang="en-US" sz="1600" dirty="0" smtClean="0">
                <a:latin typeface="Arial" pitchFamily="34" charset="0"/>
                <a:cs typeface="Arial" pitchFamily="34" charset="0"/>
              </a:rPr>
              <a:t>we can gather here to stay in touch with each other and exchange ideas in order to accelerate the welfare of the people in small islands in the territory of the Republic of Indonesia which we love.</a:t>
            </a:r>
            <a:r>
              <a:rPr lang="id-ID" sz="1600" dirty="0" smtClean="0">
                <a:latin typeface="Arial" pitchFamily="34" charset="0"/>
                <a:cs typeface="Arial" pitchFamily="34" charset="0"/>
              </a:rPr>
              <a:t> </a:t>
            </a:r>
          </a:p>
          <a:p>
            <a:pPr lvl="0" algn="just">
              <a:lnSpc>
                <a:spcPct val="150000"/>
              </a:lnSpc>
              <a:spcAft>
                <a:spcPts val="600"/>
              </a:spcAft>
            </a:pPr>
            <a:r>
              <a:rPr lang="en-US" sz="1600" dirty="0" smtClean="0">
                <a:latin typeface="Arial" pitchFamily="34" charset="0"/>
                <a:cs typeface="Arial" pitchFamily="34" charset="0"/>
              </a:rPr>
              <a:t>On this occasion, allow me on behalf of the Ministry of Maritime Affairs and Fisheries (MMAF) expressed appreciation for the implementation of SIDI WEEK 2013 that will discuss the development of </a:t>
            </a:r>
            <a:r>
              <a:rPr lang="en-US" sz="1600" dirty="0" err="1" smtClean="0">
                <a:latin typeface="Arial" pitchFamily="34" charset="0"/>
                <a:cs typeface="Arial" pitchFamily="34" charset="0"/>
              </a:rPr>
              <a:t>Poteran</a:t>
            </a:r>
            <a:r>
              <a:rPr lang="id-ID" sz="1600" dirty="0" smtClean="0">
                <a:latin typeface="Arial" pitchFamily="34" charset="0"/>
                <a:cs typeface="Arial" pitchFamily="34" charset="0"/>
              </a:rPr>
              <a:t> island</a:t>
            </a:r>
            <a:r>
              <a:rPr lang="en-US" sz="1600" dirty="0" smtClean="0">
                <a:latin typeface="Arial" pitchFamily="34" charset="0"/>
                <a:cs typeface="Arial" pitchFamily="34" charset="0"/>
              </a:rPr>
              <a:t> and</a:t>
            </a:r>
            <a:r>
              <a:rPr lang="id-ID" sz="1600" dirty="0" smtClean="0">
                <a:latin typeface="Arial" pitchFamily="34" charset="0"/>
                <a:cs typeface="Arial" pitchFamily="34" charset="0"/>
              </a:rPr>
              <a:t> </a:t>
            </a:r>
            <a:r>
              <a:rPr lang="en-US" sz="1600" dirty="0" err="1" smtClean="0">
                <a:latin typeface="Arial" pitchFamily="34" charset="0"/>
                <a:cs typeface="Arial" pitchFamily="34" charset="0"/>
              </a:rPr>
              <a:t>Maratua</a:t>
            </a:r>
            <a:r>
              <a:rPr lang="en-US" sz="1600" dirty="0" smtClean="0">
                <a:latin typeface="Arial" pitchFamily="34" charset="0"/>
                <a:cs typeface="Arial" pitchFamily="34" charset="0"/>
              </a:rPr>
              <a:t> </a:t>
            </a:r>
            <a:r>
              <a:rPr lang="id-ID" sz="1600" dirty="0" smtClean="0">
                <a:latin typeface="Arial" pitchFamily="34" charset="0"/>
                <a:cs typeface="Arial" pitchFamily="34" charset="0"/>
              </a:rPr>
              <a:t>island</a:t>
            </a:r>
            <a:r>
              <a:rPr lang="en-US" sz="1600" dirty="0" smtClean="0">
                <a:latin typeface="Arial" pitchFamily="34" charset="0"/>
                <a:cs typeface="Arial" pitchFamily="34" charset="0"/>
              </a:rPr>
              <a:t> and future road map.</a:t>
            </a:r>
            <a:endParaRPr lang="id-ID" sz="1600" dirty="0" smtClean="0">
              <a:latin typeface="Arial" pitchFamily="34" charset="0"/>
              <a:cs typeface="Arial" pitchFamily="34" charset="0"/>
            </a:endParaRPr>
          </a:p>
          <a:p>
            <a:pPr lvl="0" algn="just">
              <a:lnSpc>
                <a:spcPct val="150000"/>
              </a:lnSpc>
              <a:spcBef>
                <a:spcPts val="600"/>
              </a:spcBef>
            </a:pPr>
            <a:r>
              <a:rPr kumimoji="0" lang="id-ID" sz="1600" b="1" i="0" u="none" strike="noStrike" kern="1200" cap="none" spc="0" normalizeH="0" baseline="0" noProof="0" dirty="0" smtClean="0">
                <a:ln>
                  <a:noFill/>
                </a:ln>
                <a:solidFill>
                  <a:schemeClr val="tx1"/>
                </a:solidFill>
                <a:effectLst/>
                <a:uLnTx/>
                <a:uFillTx/>
                <a:latin typeface="Arial" pitchFamily="34" charset="0"/>
                <a:cs typeface="Arial" pitchFamily="34" charset="0"/>
              </a:rPr>
              <a:t>Ladies and gentlement</a:t>
            </a:r>
          </a:p>
          <a:p>
            <a:pPr lvl="0" algn="just">
              <a:lnSpc>
                <a:spcPct val="150000"/>
              </a:lnSpc>
            </a:pPr>
            <a:r>
              <a:rPr lang="id-ID" sz="1600" dirty="0" smtClean="0">
                <a:latin typeface="Arial" pitchFamily="34" charset="0"/>
                <a:cs typeface="Arial" pitchFamily="34" charset="0"/>
              </a:rPr>
              <a:t>As we all know that Indonesia is the largest archipelago in the world with 17,508 islands and 13,466 small islands of which has been registered with the United Nations.</a:t>
            </a:r>
          </a:p>
          <a:p>
            <a:pPr algn="just">
              <a:lnSpc>
                <a:spcPct val="150000"/>
              </a:lnSpc>
              <a:spcBef>
                <a:spcPts val="600"/>
              </a:spcBef>
              <a:spcAft>
                <a:spcPts val="600"/>
              </a:spcAft>
            </a:pPr>
            <a:r>
              <a:rPr lang="en-US" sz="1600" dirty="0" smtClean="0">
                <a:latin typeface="Arial" pitchFamily="34" charset="0"/>
                <a:cs typeface="Arial" pitchFamily="34" charset="0"/>
              </a:rPr>
              <a:t>Of 17,508 islands, 92 islands of which is the small outermost islands that constitute " Leading Guard" directly adjacent to the other countries, so it should be a porch Homeland to be proud.</a:t>
            </a:r>
            <a:r>
              <a:rPr lang="id-ID" sz="1600" dirty="0" smtClean="0">
                <a:latin typeface="Arial" pitchFamily="34" charset="0"/>
                <a:cs typeface="Arial" pitchFamily="34" charset="0"/>
              </a:rPr>
              <a:t> </a:t>
            </a:r>
          </a:p>
          <a:p>
            <a:pPr lvl="0" algn="just">
              <a:lnSpc>
                <a:spcPct val="150000"/>
              </a:lnSpc>
            </a:pPr>
            <a:endParaRPr kumimoji="0" lang="id-ID" sz="160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714348" y="142876"/>
            <a:ext cx="8072462" cy="6643710"/>
          </a:xfrm>
          <a:prstGeom prst="rect">
            <a:avLst/>
          </a:prstGeom>
        </p:spPr>
        <p:txBody>
          <a:bodyPr vert="horz" lIns="91440" tIns="45720" rIns="91440" bIns="45720" rtlCol="0">
            <a:noAutofit/>
          </a:bodyPr>
          <a:lstStyle/>
          <a:p>
            <a:pPr algn="just">
              <a:lnSpc>
                <a:spcPct val="150000"/>
              </a:lnSpc>
              <a:spcBef>
                <a:spcPts val="600"/>
              </a:spcBef>
              <a:spcAft>
                <a:spcPts val="600"/>
              </a:spcAft>
            </a:pPr>
            <a:r>
              <a:rPr lang="en-US" sz="1600" dirty="0" smtClean="0">
                <a:latin typeface="Arial" pitchFamily="34" charset="0"/>
                <a:cs typeface="Arial" pitchFamily="34" charset="0"/>
              </a:rPr>
              <a:t>Ironically pockets of poverty, limited basic infrastructure coupled with the rate of destruction of biodiversity still strapped small islands (</a:t>
            </a:r>
            <a:r>
              <a:rPr lang="id-ID" sz="1600" dirty="0" smtClean="0">
                <a:latin typeface="Arial" pitchFamily="34" charset="0"/>
                <a:cs typeface="Arial" pitchFamily="34" charset="0"/>
              </a:rPr>
              <a:t>SI</a:t>
            </a:r>
            <a:r>
              <a:rPr lang="en-US" sz="1600" dirty="0" smtClean="0">
                <a:latin typeface="Arial" pitchFamily="34" charset="0"/>
                <a:cs typeface="Arial" pitchFamily="34" charset="0"/>
              </a:rPr>
              <a:t>)/small outermost</a:t>
            </a:r>
            <a:r>
              <a:rPr lang="id-ID" sz="1600" dirty="0" smtClean="0">
                <a:latin typeface="Arial" pitchFamily="34" charset="0"/>
                <a:cs typeface="Arial" pitchFamily="34" charset="0"/>
              </a:rPr>
              <a:t> </a:t>
            </a:r>
            <a:r>
              <a:rPr lang="en-US" sz="1600" dirty="0" smtClean="0">
                <a:latin typeface="Arial" pitchFamily="34" charset="0"/>
                <a:cs typeface="Arial" pitchFamily="34" charset="0"/>
              </a:rPr>
              <a:t>islands (</a:t>
            </a:r>
            <a:r>
              <a:rPr lang="id-ID" sz="1600" dirty="0" smtClean="0">
                <a:latin typeface="Arial" pitchFamily="34" charset="0"/>
                <a:cs typeface="Arial" pitchFamily="34" charset="0"/>
              </a:rPr>
              <a:t>SOI</a:t>
            </a:r>
            <a:r>
              <a:rPr lang="en-US" sz="1600" dirty="0" smtClean="0">
                <a:latin typeface="Arial" pitchFamily="34" charset="0"/>
                <a:cs typeface="Arial" pitchFamily="34" charset="0"/>
              </a:rPr>
              <a:t>)</a:t>
            </a:r>
            <a:r>
              <a:rPr lang="id-ID" sz="1600" dirty="0" smtClean="0">
                <a:latin typeface="Arial" pitchFamily="34" charset="0"/>
                <a:cs typeface="Arial" pitchFamily="34" charset="0"/>
              </a:rPr>
              <a:t>.</a:t>
            </a:r>
            <a:r>
              <a:rPr lang="en-US" sz="1600" dirty="0" smtClean="0">
                <a:latin typeface="Arial" pitchFamily="34" charset="0"/>
                <a:cs typeface="Arial" pitchFamily="34" charset="0"/>
              </a:rPr>
              <a:t> Moreover, the status of which is a 92 PPKT Indonesian Nation Sovereignty</a:t>
            </a:r>
            <a:r>
              <a:rPr lang="id-ID" sz="1600" dirty="0" smtClean="0">
                <a:latin typeface="Arial" pitchFamily="34" charset="0"/>
                <a:cs typeface="Arial" pitchFamily="34" charset="0"/>
              </a:rPr>
              <a:t> </a:t>
            </a:r>
            <a:r>
              <a:rPr lang="en-US" sz="1600" dirty="0" smtClean="0">
                <a:latin typeface="Arial" pitchFamily="34" charset="0"/>
                <a:cs typeface="Arial" pitchFamily="34" charset="0"/>
              </a:rPr>
              <a:t>be strategic</a:t>
            </a:r>
            <a:r>
              <a:rPr lang="id-ID" sz="1600" dirty="0" smtClean="0">
                <a:latin typeface="Arial" pitchFamily="34" charset="0"/>
                <a:cs typeface="Arial" pitchFamily="34" charset="0"/>
              </a:rPr>
              <a:t>. </a:t>
            </a:r>
          </a:p>
          <a:p>
            <a:pPr algn="just">
              <a:lnSpc>
                <a:spcPct val="150000"/>
              </a:lnSpc>
              <a:spcBef>
                <a:spcPts val="600"/>
              </a:spcBef>
              <a:spcAft>
                <a:spcPts val="600"/>
              </a:spcAft>
            </a:pPr>
            <a:r>
              <a:rPr lang="id-ID" sz="1600" dirty="0" smtClean="0">
                <a:latin typeface="Arial" pitchFamily="34" charset="0"/>
                <a:cs typeface="Arial" pitchFamily="34" charset="0"/>
              </a:rPr>
              <a:t>T</a:t>
            </a:r>
            <a:r>
              <a:rPr lang="en-US" sz="1600" dirty="0" smtClean="0">
                <a:latin typeface="Arial" pitchFamily="34" charset="0"/>
                <a:cs typeface="Arial" pitchFamily="34" charset="0"/>
              </a:rPr>
              <a:t>his high-value strategy, to drive policy </a:t>
            </a:r>
            <a:r>
              <a:rPr lang="id-ID" sz="1600" dirty="0" smtClean="0">
                <a:latin typeface="Arial" pitchFamily="34" charset="0"/>
                <a:cs typeface="Arial" pitchFamily="34" charset="0"/>
              </a:rPr>
              <a:t>SI/SOI</a:t>
            </a:r>
            <a:r>
              <a:rPr lang="en-US" sz="1600" dirty="0" smtClean="0">
                <a:latin typeface="Arial" pitchFamily="34" charset="0"/>
                <a:cs typeface="Arial" pitchFamily="34" charset="0"/>
              </a:rPr>
              <a:t> hold on 3 pillars</a:t>
            </a:r>
            <a:r>
              <a:rPr lang="id-ID" sz="1600" dirty="0" smtClean="0">
                <a:latin typeface="Arial" pitchFamily="34" charset="0"/>
                <a:cs typeface="Arial" pitchFamily="34" charset="0"/>
              </a:rPr>
              <a:t> SI</a:t>
            </a:r>
            <a:r>
              <a:rPr lang="en-US" sz="1600" dirty="0" smtClean="0">
                <a:latin typeface="Arial" pitchFamily="34" charset="0"/>
                <a:cs typeface="Arial" pitchFamily="34" charset="0"/>
              </a:rPr>
              <a:t>, namely (</a:t>
            </a:r>
            <a:r>
              <a:rPr lang="id-ID" sz="1600" dirty="0" smtClean="0">
                <a:latin typeface="Arial" pitchFamily="34" charset="0"/>
                <a:cs typeface="Arial" pitchFamily="34" charset="0"/>
              </a:rPr>
              <a:t>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Defence</a:t>
            </a:r>
            <a:r>
              <a:rPr lang="en-US" sz="1600" dirty="0" smtClean="0">
                <a:latin typeface="Arial" pitchFamily="34" charset="0"/>
                <a:cs typeface="Arial" pitchFamily="34" charset="0"/>
              </a:rPr>
              <a:t> and security, (ii) improving the welfare of the community, and (iii) Protecting the environment</a:t>
            </a:r>
            <a:r>
              <a:rPr lang="id-ID" sz="1600" dirty="0" smtClean="0">
                <a:latin typeface="Arial" pitchFamily="34" charset="0"/>
                <a:cs typeface="Arial" pitchFamily="34" charset="0"/>
              </a:rPr>
              <a:t>. </a:t>
            </a:r>
            <a:r>
              <a:rPr lang="en-US" sz="1600" dirty="0" smtClean="0">
                <a:latin typeface="Arial" pitchFamily="34" charset="0"/>
                <a:cs typeface="Arial" pitchFamily="34" charset="0"/>
              </a:rPr>
              <a:t>The overall mission impossible borne by </a:t>
            </a:r>
            <a:r>
              <a:rPr lang="id-ID" sz="1600" dirty="0" smtClean="0">
                <a:latin typeface="Arial" pitchFamily="34" charset="0"/>
                <a:cs typeface="Arial" pitchFamily="34" charset="0"/>
              </a:rPr>
              <a:t>MMAF</a:t>
            </a:r>
            <a:r>
              <a:rPr lang="en-US" sz="1600" dirty="0" smtClean="0">
                <a:latin typeface="Arial" pitchFamily="34" charset="0"/>
                <a:cs typeface="Arial" pitchFamily="34" charset="0"/>
              </a:rPr>
              <a:t> alone but needs to be dealt with, so that it becomes shared responsibility, both within government (central and local), universities</a:t>
            </a:r>
            <a:r>
              <a:rPr lang="id-ID" sz="1600" dirty="0" smtClean="0">
                <a:latin typeface="Arial" pitchFamily="34" charset="0"/>
                <a:cs typeface="Arial" pitchFamily="34" charset="0"/>
              </a:rPr>
              <a:t>,</a:t>
            </a:r>
            <a:r>
              <a:rPr lang="en-US" sz="1600" dirty="0" smtClean="0">
                <a:latin typeface="Arial" pitchFamily="34" charset="0"/>
                <a:cs typeface="Arial" pitchFamily="34" charset="0"/>
              </a:rPr>
              <a:t> private sector, NGOs, and communities as mandated by Article 33 of the 1945 Constitution where the small islands communities have the same rights as people </a:t>
            </a:r>
            <a:r>
              <a:rPr lang="id-ID" sz="1600" dirty="0" smtClean="0">
                <a:latin typeface="Arial" pitchFamily="34" charset="0"/>
                <a:cs typeface="Arial" pitchFamily="34" charset="0"/>
              </a:rPr>
              <a:t>in main</a:t>
            </a:r>
            <a:r>
              <a:rPr lang="en-US" sz="1600" dirty="0" smtClean="0">
                <a:latin typeface="Arial" pitchFamily="34" charset="0"/>
                <a:cs typeface="Arial" pitchFamily="34" charset="0"/>
              </a:rPr>
              <a:t>land is loaded with basic infrastructure and technology and sustainable economic touch</a:t>
            </a:r>
            <a:r>
              <a:rPr lang="id-ID" sz="1600" dirty="0" smtClean="0">
                <a:latin typeface="Arial" pitchFamily="34" charset="0"/>
                <a:cs typeface="Arial" pitchFamily="34" charset="0"/>
              </a:rPr>
              <a:t> .</a:t>
            </a:r>
          </a:p>
          <a:p>
            <a:pPr algn="just">
              <a:lnSpc>
                <a:spcPct val="150000"/>
              </a:lnSpc>
              <a:spcBef>
                <a:spcPts val="600"/>
              </a:spcBef>
              <a:spcAft>
                <a:spcPts val="600"/>
              </a:spcAft>
            </a:pPr>
            <a:r>
              <a:rPr lang="en-US" sz="1600" dirty="0" smtClean="0">
                <a:latin typeface="Arial" pitchFamily="34" charset="0"/>
                <a:cs typeface="Arial" pitchFamily="34" charset="0"/>
              </a:rPr>
              <a:t>Of Law No. 27 of 2007 also suggests that the development of marine and fisheries in small island -based multi-stakeholder partnerships. Development</a:t>
            </a:r>
            <a:r>
              <a:rPr lang="id-ID" sz="1600" dirty="0" smtClean="0">
                <a:latin typeface="Arial" pitchFamily="34" charset="0"/>
                <a:cs typeface="Arial" pitchFamily="34" charset="0"/>
              </a:rPr>
              <a:t> small island</a:t>
            </a:r>
            <a:r>
              <a:rPr lang="en-US" sz="1600" dirty="0" smtClean="0">
                <a:latin typeface="Arial" pitchFamily="34" charset="0"/>
                <a:cs typeface="Arial" pitchFamily="34" charset="0"/>
              </a:rPr>
              <a:t> of more detailed</a:t>
            </a:r>
            <a:r>
              <a:rPr lang="id-ID" sz="1600" dirty="0" smtClean="0">
                <a:latin typeface="Arial" pitchFamily="34" charset="0"/>
                <a:cs typeface="Arial" pitchFamily="34" charset="0"/>
              </a:rPr>
              <a:t> </a:t>
            </a:r>
            <a:r>
              <a:rPr lang="en-US" sz="1600" dirty="0" smtClean="0">
                <a:latin typeface="Arial" pitchFamily="34" charset="0"/>
                <a:cs typeface="Arial" pitchFamily="34" charset="0"/>
              </a:rPr>
              <a:t>has also arranged regulated by Presidential Decree (PP) No. 78</a:t>
            </a:r>
            <a:r>
              <a:rPr lang="id-ID" sz="1600" dirty="0" smtClean="0">
                <a:latin typeface="Arial" pitchFamily="34" charset="0"/>
                <a:cs typeface="Arial" pitchFamily="34" charset="0"/>
              </a:rPr>
              <a:t>/2005</a:t>
            </a:r>
            <a:r>
              <a:rPr lang="en-US" sz="1600" dirty="0" smtClean="0">
                <a:latin typeface="Arial" pitchFamily="34" charset="0"/>
                <a:cs typeface="Arial" pitchFamily="34" charset="0"/>
              </a:rPr>
              <a:t>, </a:t>
            </a:r>
            <a:r>
              <a:rPr lang="id-ID" sz="1600" dirty="0" smtClean="0">
                <a:latin typeface="Arial" pitchFamily="34" charset="0"/>
                <a:cs typeface="Arial" pitchFamily="34" charset="0"/>
              </a:rPr>
              <a:t>Goverment </a:t>
            </a:r>
            <a:r>
              <a:rPr lang="en-US" sz="1600" dirty="0" smtClean="0">
                <a:latin typeface="Arial" pitchFamily="34" charset="0"/>
                <a:cs typeface="Arial" pitchFamily="34" charset="0"/>
              </a:rPr>
              <a:t>Regulation No. 62</a:t>
            </a:r>
            <a:r>
              <a:rPr lang="id-ID" sz="1600" dirty="0" smtClean="0">
                <a:latin typeface="Arial" pitchFamily="34" charset="0"/>
                <a:cs typeface="Arial" pitchFamily="34" charset="0"/>
              </a:rPr>
              <a:t>/</a:t>
            </a:r>
            <a:r>
              <a:rPr lang="en-US" sz="1600" dirty="0" smtClean="0">
                <a:latin typeface="Arial" pitchFamily="34" charset="0"/>
                <a:cs typeface="Arial" pitchFamily="34" charset="0"/>
              </a:rPr>
              <a:t>2010 and the Ministerial Regulation No.</a:t>
            </a:r>
            <a:r>
              <a:rPr lang="id-ID" sz="1600" dirty="0" smtClean="0">
                <a:latin typeface="Arial" pitchFamily="34" charset="0"/>
                <a:cs typeface="Arial" pitchFamily="34" charset="0"/>
              </a:rPr>
              <a:t> 20/</a:t>
            </a:r>
            <a:r>
              <a:rPr lang="en-US" sz="1600" dirty="0" smtClean="0">
                <a:latin typeface="Arial" pitchFamily="34" charset="0"/>
                <a:cs typeface="Arial" pitchFamily="34" charset="0"/>
              </a:rPr>
              <a:t>2008 on the Utilization of Small Islands and surrounding waters .</a:t>
            </a: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714348" y="142852"/>
            <a:ext cx="8072462" cy="6643710"/>
          </a:xfrm>
          <a:prstGeom prst="rect">
            <a:avLst/>
          </a:prstGeom>
        </p:spPr>
        <p:txBody>
          <a:bodyPr vert="horz" lIns="91440" tIns="45720" rIns="91440" bIns="45720" rtlCol="0">
            <a:noAutofit/>
          </a:bodyPr>
          <a:lstStyle/>
          <a:p>
            <a:pPr lvl="0" algn="just">
              <a:lnSpc>
                <a:spcPct val="150000"/>
              </a:lnSpc>
            </a:pPr>
            <a:r>
              <a:rPr lang="id-ID" sz="1600" b="1" dirty="0">
                <a:latin typeface="Arial" pitchFamily="34" charset="0"/>
                <a:cs typeface="Arial" pitchFamily="34" charset="0"/>
              </a:rPr>
              <a:t>Ladies and gentlement</a:t>
            </a:r>
          </a:p>
          <a:p>
            <a:pPr algn="just">
              <a:lnSpc>
                <a:spcPct val="150000"/>
              </a:lnSpc>
              <a:spcAft>
                <a:spcPts val="600"/>
              </a:spcAft>
            </a:pPr>
            <a:r>
              <a:rPr lang="en-US" sz="1600" dirty="0" smtClean="0">
                <a:latin typeface="Arial" pitchFamily="34" charset="0"/>
                <a:cs typeface="Arial" pitchFamily="34" charset="0"/>
              </a:rPr>
              <a:t>SIDI WEEK 2013 is a follow up to the real deal that has been signed Joint between </a:t>
            </a:r>
            <a:r>
              <a:rPr lang="id-ID" sz="1600" dirty="0" smtClean="0">
                <a:latin typeface="Arial" pitchFamily="34" charset="0"/>
                <a:cs typeface="Arial" pitchFamily="34" charset="0"/>
              </a:rPr>
              <a:t>MMAF</a:t>
            </a:r>
            <a:r>
              <a:rPr lang="en-US" sz="1600" dirty="0" smtClean="0">
                <a:latin typeface="Arial" pitchFamily="34" charset="0"/>
                <a:cs typeface="Arial" pitchFamily="34" charset="0"/>
              </a:rPr>
              <a:t> with ITS in 201</a:t>
            </a:r>
            <a:r>
              <a:rPr lang="id-ID" sz="1600" dirty="0" smtClean="0">
                <a:latin typeface="Arial" pitchFamily="34" charset="0"/>
                <a:cs typeface="Arial" pitchFamily="34" charset="0"/>
              </a:rPr>
              <a:t>2. </a:t>
            </a:r>
            <a:r>
              <a:rPr lang="en-US" sz="1600" dirty="0" smtClean="0">
                <a:latin typeface="Arial" pitchFamily="34" charset="0"/>
                <a:cs typeface="Arial" pitchFamily="34" charset="0"/>
              </a:rPr>
              <a:t>SIDI activity is very much in line with the program that is being carried by the </a:t>
            </a:r>
            <a:r>
              <a:rPr lang="id-ID" sz="1600" dirty="0" smtClean="0">
                <a:latin typeface="Arial" pitchFamily="34" charset="0"/>
                <a:cs typeface="Arial" pitchFamily="34" charset="0"/>
              </a:rPr>
              <a:t>MMAF</a:t>
            </a:r>
            <a:r>
              <a:rPr lang="en-US" sz="1600" dirty="0" smtClean="0">
                <a:latin typeface="Arial" pitchFamily="34" charset="0"/>
                <a:cs typeface="Arial" pitchFamily="34" charset="0"/>
              </a:rPr>
              <a:t> program </a:t>
            </a:r>
            <a:r>
              <a:rPr lang="en-US" sz="1600" b="1" dirty="0" smtClean="0">
                <a:latin typeface="Arial" pitchFamily="34" charset="0"/>
                <a:cs typeface="Arial" pitchFamily="34" charset="0"/>
              </a:rPr>
              <a:t>"ISLAND</a:t>
            </a:r>
            <a:r>
              <a:rPr lang="id-ID" sz="1600" b="1" dirty="0" smtClean="0">
                <a:latin typeface="Arial" pitchFamily="34" charset="0"/>
                <a:cs typeface="Arial" pitchFamily="34" charset="0"/>
              </a:rPr>
              <a:t> </a:t>
            </a:r>
            <a:r>
              <a:rPr lang="en-US" sz="1600" b="1" dirty="0" smtClean="0">
                <a:latin typeface="Arial" pitchFamily="34" charset="0"/>
                <a:cs typeface="Arial" pitchFamily="34" charset="0"/>
              </a:rPr>
              <a:t>ADOPTIO</a:t>
            </a:r>
            <a:r>
              <a:rPr lang="id-ID" sz="1600" b="1" dirty="0" smtClean="0">
                <a:latin typeface="Arial" pitchFamily="34" charset="0"/>
                <a:cs typeface="Arial" pitchFamily="34" charset="0"/>
              </a:rPr>
              <a:t>N</a:t>
            </a:r>
            <a:r>
              <a:rPr lang="en-US" sz="1600" b="1" dirty="0" smtClean="0">
                <a:latin typeface="Arial" pitchFamily="34" charset="0"/>
                <a:cs typeface="Arial" pitchFamily="34" charset="0"/>
              </a:rPr>
              <a:t>"</a:t>
            </a:r>
            <a:r>
              <a:rPr lang="en-US" sz="1600" dirty="0" smtClean="0">
                <a:latin typeface="Arial" pitchFamily="34" charset="0"/>
                <a:cs typeface="Arial" pitchFamily="34" charset="0"/>
              </a:rPr>
              <a:t>.</a:t>
            </a:r>
            <a:r>
              <a:rPr lang="id-ID" sz="1600" dirty="0" smtClean="0">
                <a:latin typeface="Arial" pitchFamily="34" charset="0"/>
                <a:cs typeface="Arial" pitchFamily="34" charset="0"/>
              </a:rPr>
              <a:t> </a:t>
            </a:r>
            <a:r>
              <a:rPr lang="en-US" sz="1600" dirty="0" smtClean="0">
                <a:latin typeface="Arial" pitchFamily="34" charset="0"/>
                <a:cs typeface="Arial" pitchFamily="34" charset="0"/>
              </a:rPr>
              <a:t>Island Adoption Program is a partnership and participatory various stakeholders with the basic principles of equality, based on local resources, community participatory, sustainable, accountable, and sustainable synergy, utilizing state budget funding sources</a:t>
            </a:r>
            <a:r>
              <a:rPr lang="id-ID" sz="1600" dirty="0" smtClean="0">
                <a:latin typeface="Arial" pitchFamily="34" charset="0"/>
                <a:cs typeface="Arial" pitchFamily="34" charset="0"/>
              </a:rPr>
              <a:t>/</a:t>
            </a:r>
            <a:r>
              <a:rPr lang="en-US" sz="1600" dirty="0" smtClean="0">
                <a:latin typeface="Arial" pitchFamily="34" charset="0"/>
                <a:cs typeface="Arial" pitchFamily="34" charset="0"/>
              </a:rPr>
              <a:t>budget, funds CSR (Corporate Social Responsibility), and Partnership Program </a:t>
            </a:r>
            <a:r>
              <a:rPr lang="id-ID" sz="1600" dirty="0" smtClean="0">
                <a:latin typeface="Arial" pitchFamily="34" charset="0"/>
                <a:cs typeface="Arial" pitchFamily="34" charset="0"/>
              </a:rPr>
              <a:t>C</a:t>
            </a:r>
            <a:r>
              <a:rPr lang="en-US" sz="1600" dirty="0" err="1" smtClean="0">
                <a:latin typeface="Arial" pitchFamily="34" charset="0"/>
                <a:cs typeface="Arial" pitchFamily="34" charset="0"/>
              </a:rPr>
              <a:t>ommunity</a:t>
            </a:r>
            <a:r>
              <a:rPr lang="en-US" sz="1600" dirty="0" smtClean="0">
                <a:latin typeface="Arial" pitchFamily="34" charset="0"/>
                <a:cs typeface="Arial" pitchFamily="34" charset="0"/>
              </a:rPr>
              <a:t> Development (CSR) state/local enterprises, research funds and the</a:t>
            </a:r>
            <a:r>
              <a:rPr lang="id-ID" sz="1600" dirty="0" smtClean="0">
                <a:latin typeface="Arial" pitchFamily="34" charset="0"/>
                <a:cs typeface="Arial" pitchFamily="34" charset="0"/>
              </a:rPr>
              <a:t> pu</a:t>
            </a:r>
            <a:r>
              <a:rPr lang="en-US" sz="1600" dirty="0" err="1" smtClean="0">
                <a:latin typeface="Arial" pitchFamily="34" charset="0"/>
                <a:cs typeface="Arial" pitchFamily="34" charset="0"/>
              </a:rPr>
              <a:t>blic</a:t>
            </a:r>
            <a:r>
              <a:rPr lang="en-US" sz="1600" dirty="0" smtClean="0">
                <a:latin typeface="Arial" pitchFamily="34" charset="0"/>
                <a:cs typeface="Arial" pitchFamily="34" charset="0"/>
              </a:rPr>
              <a:t> </a:t>
            </a:r>
            <a:r>
              <a:rPr lang="id-ID" sz="1600" dirty="0" smtClean="0">
                <a:latin typeface="Arial" pitchFamily="34" charset="0"/>
                <a:cs typeface="Arial" pitchFamily="34" charset="0"/>
              </a:rPr>
              <a:t>se</a:t>
            </a:r>
            <a:r>
              <a:rPr lang="en-US" sz="1600" dirty="0" err="1" smtClean="0">
                <a:latin typeface="Arial" pitchFamily="34" charset="0"/>
                <a:cs typeface="Arial" pitchFamily="34" charset="0"/>
              </a:rPr>
              <a:t>rvice</a:t>
            </a:r>
            <a:r>
              <a:rPr lang="en-US" sz="1600" dirty="0" smtClean="0">
                <a:latin typeface="Arial" pitchFamily="34" charset="0"/>
                <a:cs typeface="Arial" pitchFamily="34" charset="0"/>
              </a:rPr>
              <a:t>, nongovernmental funds (donors) as well as other funds that are not binding, with the main areas of focus include education, economics, health, infrastructure, environmental and socio-cultural.</a:t>
            </a:r>
            <a:endParaRPr lang="id-ID" sz="1600" dirty="0" smtClean="0">
              <a:latin typeface="Arial" pitchFamily="34" charset="0"/>
              <a:cs typeface="Arial" pitchFamily="34" charset="0"/>
            </a:endParaRPr>
          </a:p>
          <a:p>
            <a:pPr lvl="0" algn="just">
              <a:lnSpc>
                <a:spcPct val="150000"/>
              </a:lnSpc>
            </a:pPr>
            <a:r>
              <a:rPr lang="id-ID" sz="1600" b="1" dirty="0" smtClean="0">
                <a:latin typeface="Arial" pitchFamily="34" charset="0"/>
                <a:cs typeface="Arial" pitchFamily="34" charset="0"/>
              </a:rPr>
              <a:t>Respected ladies and gentlement</a:t>
            </a:r>
          </a:p>
          <a:p>
            <a:pPr lvl="0" algn="just">
              <a:lnSpc>
                <a:spcPct val="150000"/>
              </a:lnSpc>
            </a:pPr>
            <a:r>
              <a:rPr lang="id-ID" sz="1600" dirty="0" smtClean="0">
                <a:latin typeface="Arial" pitchFamily="34" charset="0"/>
                <a:cs typeface="Arial" pitchFamily="34" charset="0"/>
              </a:rPr>
              <a:t>Island a</a:t>
            </a:r>
            <a:r>
              <a:rPr lang="en-US" sz="1600" dirty="0" err="1" smtClean="0">
                <a:latin typeface="Arial" pitchFamily="34" charset="0"/>
                <a:cs typeface="Arial" pitchFamily="34" charset="0"/>
              </a:rPr>
              <a:t>doption</a:t>
            </a:r>
            <a:r>
              <a:rPr lang="id-ID" sz="1600" dirty="0">
                <a:latin typeface="Arial" pitchFamily="34" charset="0"/>
                <a:cs typeface="Arial" pitchFamily="34" charset="0"/>
              </a:rPr>
              <a:t> </a:t>
            </a:r>
            <a:r>
              <a:rPr lang="en-US" sz="1600" dirty="0" smtClean="0">
                <a:latin typeface="Arial" pitchFamily="34" charset="0"/>
                <a:cs typeface="Arial" pitchFamily="34" charset="0"/>
              </a:rPr>
              <a:t>can be regarded as a form of community service from the tri dharma college, therefore we invite </a:t>
            </a:r>
            <a:r>
              <a:rPr lang="id-ID" sz="1600" dirty="0" smtClean="0">
                <a:latin typeface="Arial" pitchFamily="34" charset="0"/>
                <a:cs typeface="Arial" pitchFamily="34" charset="0"/>
              </a:rPr>
              <a:t>all of us </a:t>
            </a:r>
            <a:r>
              <a:rPr lang="en-US" sz="1600" dirty="0" smtClean="0">
                <a:latin typeface="Arial" pitchFamily="34" charset="0"/>
                <a:cs typeface="Arial" pitchFamily="34" charset="0"/>
              </a:rPr>
              <a:t>to speed up development in small islands</a:t>
            </a:r>
            <a:r>
              <a:rPr lang="id-ID" sz="1600" dirty="0" smtClean="0">
                <a:latin typeface="Arial" pitchFamily="34" charset="0"/>
                <a:cs typeface="Arial" pitchFamily="34" charset="0"/>
              </a:rPr>
              <a:t>. </a:t>
            </a:r>
            <a:r>
              <a:rPr lang="en-US" sz="1600" dirty="0" smtClean="0">
                <a:latin typeface="Arial" pitchFamily="34" charset="0"/>
                <a:cs typeface="Arial" pitchFamily="34" charset="0"/>
              </a:rPr>
              <a:t>In addition to cooperation with ITS, we also have to cooperate with IPB, UNHAS, the Foundation </a:t>
            </a:r>
            <a:r>
              <a:rPr lang="en-US" sz="1600" dirty="0" err="1" smtClean="0">
                <a:latin typeface="Arial" pitchFamily="34" charset="0"/>
                <a:cs typeface="Arial" pitchFamily="34" charset="0"/>
              </a:rPr>
              <a:t>Kalpatma</a:t>
            </a:r>
            <a:r>
              <a:rPr lang="id-ID" sz="1600" dirty="0" smtClean="0">
                <a:latin typeface="Arial" pitchFamily="34" charset="0"/>
                <a:cs typeface="Arial" pitchFamily="34" charset="0"/>
              </a:rPr>
              <a:t>/</a:t>
            </a:r>
            <a:r>
              <a:rPr lang="en-US" sz="1600" dirty="0" smtClean="0">
                <a:latin typeface="Arial" pitchFamily="34" charset="0"/>
                <a:cs typeface="Arial" pitchFamily="34" charset="0"/>
              </a:rPr>
              <a:t>II </a:t>
            </a:r>
            <a:r>
              <a:rPr lang="en-US" sz="1600" dirty="0" err="1" smtClean="0">
                <a:latin typeface="Arial" pitchFamily="34" charset="0"/>
                <a:cs typeface="Arial" pitchFamily="34" charset="0"/>
              </a:rPr>
              <a:t>Sriwijaya</a:t>
            </a:r>
            <a:r>
              <a:rPr lang="en-US" sz="1600" dirty="0" smtClean="0">
                <a:latin typeface="Arial" pitchFamily="34" charset="0"/>
                <a:cs typeface="Arial" pitchFamily="34" charset="0"/>
              </a:rPr>
              <a:t> Military Command, </a:t>
            </a:r>
            <a:r>
              <a:rPr lang="en-US" sz="1600" dirty="0" err="1" smtClean="0">
                <a:latin typeface="Arial" pitchFamily="34" charset="0"/>
                <a:cs typeface="Arial" pitchFamily="34" charset="0"/>
              </a:rPr>
              <a:t>Gadjah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Mada</a:t>
            </a:r>
            <a:r>
              <a:rPr lang="en-US" sz="1600" dirty="0" smtClean="0">
                <a:latin typeface="Arial" pitchFamily="34" charset="0"/>
                <a:cs typeface="Arial" pitchFamily="34" charset="0"/>
              </a:rPr>
              <a:t> University, </a:t>
            </a:r>
            <a:r>
              <a:rPr lang="en-US" sz="1600" dirty="0" err="1" smtClean="0">
                <a:latin typeface="Arial" pitchFamily="34" charset="0"/>
                <a:cs typeface="Arial" pitchFamily="34" charset="0"/>
              </a:rPr>
              <a:t>Diponegoro</a:t>
            </a:r>
            <a:r>
              <a:rPr lang="en-US" sz="1600" dirty="0" smtClean="0">
                <a:latin typeface="Arial" pitchFamily="34" charset="0"/>
                <a:cs typeface="Arial" pitchFamily="34" charset="0"/>
              </a:rPr>
              <a:t> University and </a:t>
            </a:r>
            <a:r>
              <a:rPr lang="en-US" sz="1600" dirty="0" err="1" smtClean="0">
                <a:latin typeface="Arial" pitchFamily="34" charset="0"/>
                <a:cs typeface="Arial" pitchFamily="34" charset="0"/>
              </a:rPr>
              <a:t>Universi</a:t>
            </a:r>
            <a:r>
              <a:rPr lang="id-ID" sz="1600" dirty="0" smtClean="0">
                <a:latin typeface="Arial" pitchFamily="34" charset="0"/>
                <a:cs typeface="Arial" pitchFamily="34" charset="0"/>
              </a:rPr>
              <a:t>ty of </a:t>
            </a:r>
            <a:r>
              <a:rPr lang="en-US" sz="1600" dirty="0" smtClean="0">
                <a:latin typeface="Arial" pitchFamily="34" charset="0"/>
                <a:cs typeface="Arial" pitchFamily="34" charset="0"/>
              </a:rPr>
              <a:t> Indonesia.</a:t>
            </a:r>
            <a:r>
              <a:rPr lang="id-ID" sz="1600" dirty="0" smtClean="0">
                <a:latin typeface="Arial" pitchFamily="34" charset="0"/>
                <a:cs typeface="Arial" pitchFamily="34" charset="0"/>
              </a:rPr>
              <a:t> </a:t>
            </a:r>
          </a:p>
          <a:p>
            <a:pPr algn="just">
              <a:lnSpc>
                <a:spcPct val="150000"/>
              </a:lnSpc>
            </a:pP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14348" y="0"/>
            <a:ext cx="8072462" cy="6643710"/>
          </a:xfrm>
          <a:prstGeom prst="rect">
            <a:avLst/>
          </a:prstGeom>
        </p:spPr>
        <p:txBody>
          <a:bodyPr vert="horz" lIns="91440" tIns="45720" rIns="91440" bIns="45720" rtlCol="0">
            <a:noAutofit/>
          </a:bodyPr>
          <a:lstStyle/>
          <a:p>
            <a:pPr algn="just">
              <a:lnSpc>
                <a:spcPct val="150000"/>
              </a:lnSpc>
              <a:spcAft>
                <a:spcPts val="1200"/>
              </a:spcAft>
            </a:pPr>
            <a:r>
              <a:rPr lang="en-US" sz="1600" dirty="0" smtClean="0">
                <a:latin typeface="Arial" pitchFamily="34" charset="0"/>
                <a:cs typeface="Arial" pitchFamily="34" charset="0"/>
              </a:rPr>
              <a:t>In addition, we also have a joint venture with BP </a:t>
            </a:r>
            <a:r>
              <a:rPr lang="en-US" sz="1600" dirty="0" err="1" smtClean="0">
                <a:latin typeface="Arial" pitchFamily="34" charset="0"/>
                <a:cs typeface="Arial" pitchFamily="34" charset="0"/>
              </a:rPr>
              <a:t>Migas</a:t>
            </a:r>
            <a:r>
              <a:rPr lang="en-US" sz="1600" dirty="0" smtClean="0">
                <a:latin typeface="Arial" pitchFamily="34" charset="0"/>
                <a:cs typeface="Arial" pitchFamily="34" charset="0"/>
              </a:rPr>
              <a:t> on January 12</a:t>
            </a:r>
            <a:r>
              <a:rPr lang="id-ID" sz="1600" baseline="30000" dirty="0" smtClean="0">
                <a:latin typeface="Arial" pitchFamily="34" charset="0"/>
                <a:cs typeface="Arial" pitchFamily="34" charset="0"/>
              </a:rPr>
              <a:t>nd</a:t>
            </a:r>
            <a:r>
              <a:rPr lang="en-US" sz="1600" dirty="0" smtClean="0">
                <a:latin typeface="Arial" pitchFamily="34" charset="0"/>
                <a:cs typeface="Arial" pitchFamily="34" charset="0"/>
              </a:rPr>
              <a:t>, 2011 on “</a:t>
            </a:r>
            <a:r>
              <a:rPr lang="id-ID" sz="1600" dirty="0" smtClean="0">
                <a:latin typeface="Arial" pitchFamily="34" charset="0"/>
                <a:cs typeface="Arial" pitchFamily="34" charset="0"/>
              </a:rPr>
              <a:t>M</a:t>
            </a:r>
            <a:r>
              <a:rPr lang="en-US" sz="1600" dirty="0" err="1" smtClean="0">
                <a:latin typeface="Arial" pitchFamily="34" charset="0"/>
                <a:cs typeface="Arial" pitchFamily="34" charset="0"/>
              </a:rPr>
              <a:t>anagement</a:t>
            </a:r>
            <a:r>
              <a:rPr lang="en-US" sz="1600" dirty="0" smtClean="0">
                <a:latin typeface="Arial" pitchFamily="34" charset="0"/>
                <a:cs typeface="Arial" pitchFamily="34" charset="0"/>
              </a:rPr>
              <a:t> of Marine Resources and Fisheries in Areas Around the Upstream Oil and Gas". And cooperation with the Minister of SOEs on January 19</a:t>
            </a:r>
            <a:r>
              <a:rPr lang="id-ID" sz="1600" baseline="30000" dirty="0" smtClean="0">
                <a:latin typeface="Arial" pitchFamily="34" charset="0"/>
                <a:cs typeface="Arial" pitchFamily="34" charset="0"/>
              </a:rPr>
              <a:t>th</a:t>
            </a:r>
            <a:r>
              <a:rPr lang="en-US" sz="1600" dirty="0" smtClean="0">
                <a:latin typeface="Arial" pitchFamily="34" charset="0"/>
                <a:cs typeface="Arial" pitchFamily="34" charset="0"/>
              </a:rPr>
              <a:t>, 2011 on "Implementation of the Partnership and Community Development (CSR) in the Marine and Fisheries Resources Management".</a:t>
            </a:r>
            <a:r>
              <a:rPr lang="id-ID" sz="1600" dirty="0" smtClean="0">
                <a:latin typeface="Arial" pitchFamily="34" charset="0"/>
                <a:cs typeface="Arial" pitchFamily="34" charset="0"/>
              </a:rPr>
              <a:t> </a:t>
            </a:r>
            <a:r>
              <a:rPr lang="en-US" sz="1600" dirty="0" smtClean="0">
                <a:latin typeface="Arial" pitchFamily="34" charset="0"/>
                <a:cs typeface="Arial" pitchFamily="34" charset="0"/>
              </a:rPr>
              <a:t>The things mentioned above has an opportunity to utilize</a:t>
            </a:r>
            <a:r>
              <a:rPr lang="id-ID" sz="1600" dirty="0" smtClean="0">
                <a:latin typeface="Arial" pitchFamily="34" charset="0"/>
                <a:cs typeface="Arial" pitchFamily="34" charset="0"/>
              </a:rPr>
              <a:t> </a:t>
            </a:r>
            <a:r>
              <a:rPr lang="en-US" sz="1600" dirty="0" smtClean="0">
                <a:latin typeface="Arial" pitchFamily="34" charset="0"/>
                <a:cs typeface="Arial" pitchFamily="34" charset="0"/>
              </a:rPr>
              <a:t>CSR funds for development in small islands.</a:t>
            </a:r>
            <a:endParaRPr lang="id-ID" sz="1600" b="1" dirty="0" smtClean="0">
              <a:latin typeface="Arial" pitchFamily="34" charset="0"/>
              <a:cs typeface="Arial" pitchFamily="34" charset="0"/>
            </a:endParaRPr>
          </a:p>
          <a:p>
            <a:pPr lvl="0" algn="just">
              <a:lnSpc>
                <a:spcPct val="150000"/>
              </a:lnSpc>
            </a:pPr>
            <a:r>
              <a:rPr lang="id-ID" sz="1600" b="1" dirty="0" smtClean="0">
                <a:latin typeface="Arial" pitchFamily="34" charset="0"/>
                <a:cs typeface="Arial" pitchFamily="34" charset="0"/>
              </a:rPr>
              <a:t>Ladies </a:t>
            </a:r>
            <a:r>
              <a:rPr lang="id-ID" sz="1600" b="1" dirty="0">
                <a:latin typeface="Arial" pitchFamily="34" charset="0"/>
                <a:cs typeface="Arial" pitchFamily="34" charset="0"/>
              </a:rPr>
              <a:t>and </a:t>
            </a:r>
            <a:r>
              <a:rPr lang="id-ID" sz="1600" b="1" dirty="0" smtClean="0">
                <a:latin typeface="Arial" pitchFamily="34" charset="0"/>
                <a:cs typeface="Arial" pitchFamily="34" charset="0"/>
              </a:rPr>
              <a:t>gentlement</a:t>
            </a:r>
          </a:p>
          <a:p>
            <a:pPr algn="just">
              <a:lnSpc>
                <a:spcPct val="150000"/>
              </a:lnSpc>
            </a:pPr>
            <a:r>
              <a:rPr lang="en-US" sz="1600" dirty="0" smtClean="0">
                <a:latin typeface="Arial" pitchFamily="34" charset="0"/>
                <a:cs typeface="Arial" pitchFamily="34" charset="0"/>
              </a:rPr>
              <a:t>On this occasion, I also wish to express my thanks and appreciation to the </a:t>
            </a:r>
            <a:r>
              <a:rPr lang="en-US" sz="1600" dirty="0" err="1" smtClean="0">
                <a:latin typeface="Arial" pitchFamily="34" charset="0"/>
                <a:cs typeface="Arial" pitchFamily="34" charset="0"/>
              </a:rPr>
              <a:t>Hochshule</a:t>
            </a:r>
            <a:r>
              <a:rPr lang="en-US" sz="1600" dirty="0" smtClean="0">
                <a:latin typeface="Arial" pitchFamily="34" charset="0"/>
                <a:cs typeface="Arial" pitchFamily="34" charset="0"/>
              </a:rPr>
              <a:t> Wismar and DAAD has been supporting the Reform </a:t>
            </a:r>
            <a:r>
              <a:rPr lang="en-US" sz="1600" dirty="0" err="1" smtClean="0">
                <a:latin typeface="Arial" pitchFamily="34" charset="0"/>
                <a:cs typeface="Arial" pitchFamily="34" charset="0"/>
              </a:rPr>
              <a:t>Programme</a:t>
            </a:r>
            <a:r>
              <a:rPr lang="en-US" sz="1600" dirty="0" smtClean="0">
                <a:latin typeface="Arial" pitchFamily="34" charset="0"/>
                <a:cs typeface="Arial" pitchFamily="34" charset="0"/>
              </a:rPr>
              <a:t> the Small Islands / </a:t>
            </a:r>
            <a:r>
              <a:rPr lang="id-ID" sz="1600" dirty="0" smtClean="0">
                <a:latin typeface="Arial" pitchFamily="34" charset="0"/>
                <a:cs typeface="Arial" pitchFamily="34" charset="0"/>
              </a:rPr>
              <a:t>Small Outermost </a:t>
            </a:r>
            <a:r>
              <a:rPr lang="en-US" sz="1600" dirty="0" smtClean="0">
                <a:latin typeface="Arial" pitchFamily="34" charset="0"/>
                <a:cs typeface="Arial" pitchFamily="34" charset="0"/>
              </a:rPr>
              <a:t>Islands under the auspices of the</a:t>
            </a:r>
            <a:r>
              <a:rPr lang="id-ID" sz="1600" dirty="0" smtClean="0">
                <a:latin typeface="Arial" pitchFamily="34" charset="0"/>
                <a:cs typeface="Arial" pitchFamily="34" charset="0"/>
              </a:rPr>
              <a:t> </a:t>
            </a:r>
            <a:r>
              <a:rPr lang="en-US" sz="1600" dirty="0" smtClean="0">
                <a:latin typeface="Arial" pitchFamily="34" charset="0"/>
                <a:cs typeface="Arial" pitchFamily="34" charset="0"/>
              </a:rPr>
              <a:t>SIDI Program.</a:t>
            </a:r>
            <a:r>
              <a:rPr lang="id-ID" sz="1600" dirty="0" smtClean="0">
                <a:latin typeface="Arial" pitchFamily="34" charset="0"/>
                <a:cs typeface="Arial" pitchFamily="34" charset="0"/>
              </a:rPr>
              <a:t> </a:t>
            </a:r>
          </a:p>
          <a:p>
            <a:pPr algn="just">
              <a:lnSpc>
                <a:spcPct val="150000"/>
              </a:lnSpc>
            </a:pPr>
            <a:r>
              <a:rPr lang="en-US" sz="1600" dirty="0" smtClean="0">
                <a:latin typeface="Arial" pitchFamily="34" charset="0"/>
                <a:cs typeface="Arial" pitchFamily="34" charset="0"/>
              </a:rPr>
              <a:t>I hope this SIDI program can run multi year while continuing to expand the network and focus on building </a:t>
            </a:r>
            <a:r>
              <a:rPr lang="id-ID" sz="1600" dirty="0" smtClean="0">
                <a:latin typeface="Arial" pitchFamily="34" charset="0"/>
                <a:cs typeface="Arial" pitchFamily="34" charset="0"/>
              </a:rPr>
              <a:t>SI</a:t>
            </a:r>
            <a:r>
              <a:rPr lang="en-US" sz="1600" dirty="0" smtClean="0">
                <a:latin typeface="Arial" pitchFamily="34" charset="0"/>
                <a:cs typeface="Arial" pitchFamily="34" charset="0"/>
              </a:rPr>
              <a:t> / </a:t>
            </a:r>
            <a:r>
              <a:rPr lang="id-ID" sz="1600" dirty="0" smtClean="0">
                <a:latin typeface="Arial" pitchFamily="34" charset="0"/>
                <a:cs typeface="Arial" pitchFamily="34" charset="0"/>
              </a:rPr>
              <a:t>SOI </a:t>
            </a:r>
            <a:r>
              <a:rPr lang="en-US" sz="1600" dirty="0" smtClean="0">
                <a:latin typeface="Arial" pitchFamily="34" charset="0"/>
                <a:cs typeface="Arial" pitchFamily="34" charset="0"/>
              </a:rPr>
              <a:t>especially </a:t>
            </a:r>
            <a:r>
              <a:rPr lang="en-US" sz="1600" dirty="0" err="1" smtClean="0">
                <a:latin typeface="Arial" pitchFamily="34" charset="0"/>
                <a:cs typeface="Arial" pitchFamily="34" charset="0"/>
              </a:rPr>
              <a:t>Poteran</a:t>
            </a:r>
            <a:r>
              <a:rPr lang="id-ID" sz="1600" dirty="0" smtClean="0">
                <a:latin typeface="Arial" pitchFamily="34" charset="0"/>
                <a:cs typeface="Arial" pitchFamily="34" charset="0"/>
              </a:rPr>
              <a:t> island</a:t>
            </a:r>
            <a:r>
              <a:rPr lang="en-US" sz="1600" dirty="0" smtClean="0">
                <a:latin typeface="Arial" pitchFamily="34" charset="0"/>
                <a:cs typeface="Arial" pitchFamily="34" charset="0"/>
              </a:rPr>
              <a:t> and</a:t>
            </a:r>
            <a:r>
              <a:rPr lang="id-ID" sz="1600" dirty="0" smtClean="0">
                <a:latin typeface="Arial" pitchFamily="34" charset="0"/>
                <a:cs typeface="Arial" pitchFamily="34" charset="0"/>
              </a:rPr>
              <a:t> </a:t>
            </a:r>
            <a:r>
              <a:rPr lang="en-US" sz="1600" dirty="0" err="1" smtClean="0">
                <a:latin typeface="Arial" pitchFamily="34" charset="0"/>
                <a:cs typeface="Arial" pitchFamily="34" charset="0"/>
              </a:rPr>
              <a:t>Maratua</a:t>
            </a:r>
            <a:r>
              <a:rPr lang="id-ID" sz="1600" dirty="0" smtClean="0">
                <a:latin typeface="Arial" pitchFamily="34" charset="0"/>
                <a:cs typeface="Arial" pitchFamily="34" charset="0"/>
              </a:rPr>
              <a:t> Island</a:t>
            </a:r>
            <a:r>
              <a:rPr lang="en-US" sz="1600" dirty="0" smtClean="0">
                <a:latin typeface="Arial" pitchFamily="34" charset="0"/>
                <a:cs typeface="Arial" pitchFamily="34" charset="0"/>
              </a:rPr>
              <a:t>. We are ready to facilitate with other parties likely synergy programs / activities, so that the programs that have been compiled SIDI be more implementable and in turn may be felt as tangible results by the community.</a:t>
            </a:r>
            <a:endParaRPr lang="id-ID" sz="1600" dirty="0" smtClean="0">
              <a:latin typeface="Arial" pitchFamily="34" charset="0"/>
              <a:cs typeface="Arial" pitchFamily="34" charset="0"/>
            </a:endParaRPr>
          </a:p>
          <a:p>
            <a:pPr lvl="0" algn="just">
              <a:lnSpc>
                <a:spcPct val="150000"/>
              </a:lnSpc>
            </a:pPr>
            <a:endParaRPr lang="id-ID" sz="1400" b="1" dirty="0">
              <a:latin typeface="Arial" pitchFamily="34" charset="0"/>
              <a:cs typeface="Arial" pitchFamily="34" charset="0"/>
            </a:endParaRPr>
          </a:p>
          <a:p>
            <a:pPr algn="just">
              <a:lnSpc>
                <a:spcPct val="150000"/>
              </a:lnSpc>
            </a:pP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714348" y="571504"/>
            <a:ext cx="8072462" cy="5643578"/>
          </a:xfrm>
          <a:prstGeom prst="rect">
            <a:avLst/>
          </a:prstGeom>
        </p:spPr>
        <p:txBody>
          <a:bodyPr vert="horz" lIns="91440" tIns="45720" rIns="91440" bIns="45720" rtlCol="0">
            <a:noAutofit/>
          </a:bodyPr>
          <a:lstStyle/>
          <a:p>
            <a:pPr algn="just">
              <a:lnSpc>
                <a:spcPct val="150000"/>
              </a:lnSpc>
            </a:pPr>
            <a:r>
              <a:rPr lang="en-US" sz="1600" dirty="0" smtClean="0">
                <a:latin typeface="Arial" pitchFamily="34" charset="0"/>
                <a:cs typeface="Arial" pitchFamily="34" charset="0"/>
              </a:rPr>
              <a:t>I can understand the realization of this program is not easy, but I believe the spirit of togetherness, and was constantly looking for innovative breakthroughs, all the ideals of </a:t>
            </a:r>
            <a:r>
              <a:rPr lang="id-ID" sz="1600" dirty="0" smtClean="0">
                <a:latin typeface="Arial" pitchFamily="34" charset="0"/>
                <a:cs typeface="Arial" pitchFamily="34" charset="0"/>
              </a:rPr>
              <a:t>communities </a:t>
            </a:r>
            <a:r>
              <a:rPr lang="en-US" sz="1600" dirty="0" smtClean="0">
                <a:latin typeface="Arial" pitchFamily="34" charset="0"/>
                <a:cs typeface="Arial" pitchFamily="34" charset="0"/>
              </a:rPr>
              <a:t>the </a:t>
            </a:r>
            <a:r>
              <a:rPr lang="id-ID" sz="1600" dirty="0" smtClean="0">
                <a:latin typeface="Arial" pitchFamily="34" charset="0"/>
                <a:cs typeface="Arial" pitchFamily="34" charset="0"/>
              </a:rPr>
              <a:t>SI</a:t>
            </a:r>
            <a:r>
              <a:rPr lang="en-US" sz="1600" dirty="0" smtClean="0">
                <a:latin typeface="Arial" pitchFamily="34" charset="0"/>
                <a:cs typeface="Arial" pitchFamily="34" charset="0"/>
              </a:rPr>
              <a:t>/</a:t>
            </a:r>
            <a:r>
              <a:rPr lang="id-ID" sz="1600" dirty="0" smtClean="0">
                <a:latin typeface="Arial" pitchFamily="34" charset="0"/>
                <a:cs typeface="Arial" pitchFamily="34" charset="0"/>
              </a:rPr>
              <a:t>SOI</a:t>
            </a:r>
            <a:r>
              <a:rPr lang="en-US" sz="1600" dirty="0" smtClean="0">
                <a:latin typeface="Arial" pitchFamily="34" charset="0"/>
                <a:cs typeface="Arial" pitchFamily="34" charset="0"/>
              </a:rPr>
              <a:t> and we all can be realized with either.</a:t>
            </a:r>
            <a:endParaRPr lang="id-ID" sz="1600" dirty="0" smtClean="0">
              <a:latin typeface="Arial" pitchFamily="34" charset="0"/>
              <a:cs typeface="Arial" pitchFamily="34" charset="0"/>
            </a:endParaRPr>
          </a:p>
          <a:p>
            <a:pPr algn="just">
              <a:lnSpc>
                <a:spcPct val="150000"/>
              </a:lnSpc>
            </a:pPr>
            <a:endParaRPr lang="id-ID" sz="1600" dirty="0" smtClean="0">
              <a:latin typeface="Arial" pitchFamily="34" charset="0"/>
              <a:cs typeface="Arial" pitchFamily="34" charset="0"/>
            </a:endParaRPr>
          </a:p>
          <a:p>
            <a:pPr algn="r">
              <a:lnSpc>
                <a:spcPct val="150000"/>
              </a:lnSpc>
            </a:pPr>
            <a:r>
              <a:rPr lang="en-US" sz="1600" b="1" i="1" dirty="0" err="1" smtClean="0">
                <a:latin typeface="Arial" pitchFamily="34" charset="0"/>
                <a:cs typeface="Arial" pitchFamily="34" charset="0"/>
              </a:rPr>
              <a:t>Wabillahi</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Taufik</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Wal</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Hidayah</a:t>
            </a:r>
            <a:r>
              <a:rPr lang="en-US" sz="1600" b="1" i="1" dirty="0" smtClean="0">
                <a:latin typeface="Arial" pitchFamily="34" charset="0"/>
                <a:cs typeface="Arial" pitchFamily="34" charset="0"/>
              </a:rPr>
              <a:t>,</a:t>
            </a:r>
            <a:endParaRPr lang="id-ID" sz="1600" b="1" i="1" dirty="0" smtClean="0">
              <a:latin typeface="Arial" pitchFamily="34" charset="0"/>
              <a:cs typeface="Arial" pitchFamily="34" charset="0"/>
            </a:endParaRPr>
          </a:p>
          <a:p>
            <a:pPr algn="r">
              <a:lnSpc>
                <a:spcPct val="150000"/>
              </a:lnSpc>
            </a:pPr>
            <a:r>
              <a:rPr lang="en-US" sz="1600" b="1" i="1" dirty="0" err="1" smtClean="0">
                <a:latin typeface="Arial" pitchFamily="34" charset="0"/>
                <a:cs typeface="Arial" pitchFamily="34" charset="0"/>
              </a:rPr>
              <a:t>Wassalamu'alaikum</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Warrahmatullahi</a:t>
            </a:r>
            <a:r>
              <a:rPr lang="en-US" sz="1600" b="1" i="1" dirty="0" smtClean="0">
                <a:latin typeface="Arial" pitchFamily="34" charset="0"/>
                <a:cs typeface="Arial" pitchFamily="34" charset="0"/>
              </a:rPr>
              <a:t> </a:t>
            </a:r>
            <a:r>
              <a:rPr lang="en-US" sz="1600" b="1" i="1" dirty="0" err="1" smtClean="0">
                <a:latin typeface="Arial" pitchFamily="34" charset="0"/>
                <a:cs typeface="Arial" pitchFamily="34" charset="0"/>
              </a:rPr>
              <a:t>Wabarakatuh</a:t>
            </a:r>
            <a:r>
              <a:rPr lang="en-US" sz="1600" b="1" i="1" dirty="0" smtClean="0">
                <a:latin typeface="Arial" pitchFamily="34" charset="0"/>
                <a:cs typeface="Arial" pitchFamily="34" charset="0"/>
              </a:rPr>
              <a:t>.</a:t>
            </a:r>
            <a:endParaRPr lang="id-ID" sz="1600" b="1" i="1" dirty="0" smtClean="0">
              <a:latin typeface="Arial" pitchFamily="34" charset="0"/>
              <a:cs typeface="Arial" pitchFamily="34" charset="0"/>
            </a:endParaRPr>
          </a:p>
          <a:p>
            <a:pPr algn="r">
              <a:lnSpc>
                <a:spcPct val="150000"/>
              </a:lnSpc>
            </a:pPr>
            <a:endParaRPr lang="id-ID" sz="1600" b="1" dirty="0" smtClean="0">
              <a:latin typeface="Arial" pitchFamily="34" charset="0"/>
              <a:cs typeface="Arial" pitchFamily="34" charset="0"/>
            </a:endParaRPr>
          </a:p>
          <a:p>
            <a:pPr algn="just">
              <a:lnSpc>
                <a:spcPct val="150000"/>
              </a:lnSpc>
              <a:tabLst>
                <a:tab pos="5383213" algn="ctr"/>
              </a:tabLst>
            </a:pPr>
            <a:r>
              <a:rPr lang="id-ID" sz="1600" b="1" dirty="0" smtClean="0">
                <a:latin typeface="Arial" pitchFamily="34" charset="0"/>
                <a:cs typeface="Arial" pitchFamily="34" charset="0"/>
              </a:rPr>
              <a:t>	</a:t>
            </a:r>
            <a:r>
              <a:rPr lang="en-US" sz="1600" b="1" dirty="0" smtClean="0">
                <a:latin typeface="Arial" pitchFamily="34" charset="0"/>
                <a:cs typeface="Arial" pitchFamily="34" charset="0"/>
              </a:rPr>
              <a:t>Directorate General of</a:t>
            </a:r>
            <a:r>
              <a:rPr lang="id-ID" sz="1600" b="1" dirty="0" smtClean="0">
                <a:latin typeface="Arial" pitchFamily="34" charset="0"/>
                <a:cs typeface="Arial" pitchFamily="34" charset="0"/>
              </a:rPr>
              <a:t> </a:t>
            </a:r>
            <a:r>
              <a:rPr lang="en-US" sz="1600" b="1" dirty="0" smtClean="0">
                <a:latin typeface="Arial" pitchFamily="34" charset="0"/>
                <a:cs typeface="Arial" pitchFamily="34" charset="0"/>
              </a:rPr>
              <a:t>Marine, Coastal and Small Islands</a:t>
            </a:r>
            <a:endParaRPr lang="id-ID" sz="1600" b="1" dirty="0" smtClean="0">
              <a:latin typeface="Arial" pitchFamily="34" charset="0"/>
              <a:cs typeface="Arial" pitchFamily="34" charset="0"/>
            </a:endParaRPr>
          </a:p>
          <a:p>
            <a:pPr algn="just">
              <a:lnSpc>
                <a:spcPct val="150000"/>
              </a:lnSpc>
              <a:tabLst>
                <a:tab pos="5383213" algn="ctr"/>
              </a:tabLst>
            </a:pPr>
            <a:r>
              <a:rPr lang="id-ID" sz="1600" b="1" dirty="0" smtClean="0">
                <a:latin typeface="Arial" pitchFamily="34" charset="0"/>
                <a:cs typeface="Arial" pitchFamily="34" charset="0"/>
              </a:rPr>
              <a:t>	</a:t>
            </a:r>
            <a:r>
              <a:rPr lang="en-US" sz="1600" b="1" dirty="0" smtClean="0">
                <a:latin typeface="Arial" pitchFamily="34" charset="0"/>
                <a:cs typeface="Arial" pitchFamily="34" charset="0"/>
              </a:rPr>
              <a:t>Ministry of Maritime Affairs and Fisheries</a:t>
            </a:r>
            <a:endParaRPr lang="id-ID" sz="1600" b="1" dirty="0" smtClean="0">
              <a:latin typeface="Arial" pitchFamily="34" charset="0"/>
              <a:cs typeface="Arial" pitchFamily="34" charset="0"/>
            </a:endParaRPr>
          </a:p>
          <a:p>
            <a:pPr algn="just">
              <a:lnSpc>
                <a:spcPct val="150000"/>
              </a:lnSpc>
              <a:tabLst>
                <a:tab pos="5383213" algn="ctr"/>
              </a:tabLst>
            </a:pPr>
            <a:endParaRPr lang="id-ID" sz="1600" b="1" dirty="0" smtClean="0">
              <a:latin typeface="Arial" pitchFamily="34" charset="0"/>
              <a:cs typeface="Arial" pitchFamily="34" charset="0"/>
            </a:endParaRPr>
          </a:p>
          <a:p>
            <a:pPr algn="just">
              <a:lnSpc>
                <a:spcPct val="150000"/>
              </a:lnSpc>
              <a:tabLst>
                <a:tab pos="5383213" algn="ctr"/>
              </a:tabLst>
            </a:pPr>
            <a:endParaRPr lang="id-ID" sz="1600" b="1" dirty="0" smtClean="0">
              <a:latin typeface="Arial" pitchFamily="34" charset="0"/>
              <a:cs typeface="Arial" pitchFamily="34" charset="0"/>
            </a:endParaRPr>
          </a:p>
          <a:p>
            <a:pPr algn="just">
              <a:lnSpc>
                <a:spcPct val="150000"/>
              </a:lnSpc>
              <a:tabLst>
                <a:tab pos="5383213" algn="ctr"/>
              </a:tabLst>
            </a:pPr>
            <a:r>
              <a:rPr lang="id-ID" sz="1600" b="1" dirty="0" smtClean="0">
                <a:latin typeface="Arial" pitchFamily="34" charset="0"/>
                <a:cs typeface="Arial" pitchFamily="34" charset="0"/>
              </a:rPr>
              <a:t>	</a:t>
            </a:r>
            <a:r>
              <a:rPr lang="en-US" sz="1600" b="1" dirty="0" err="1" smtClean="0">
                <a:latin typeface="Arial" pitchFamily="34" charset="0"/>
                <a:cs typeface="Arial" pitchFamily="34" charset="0"/>
              </a:rPr>
              <a:t>Sudirman</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Saad</a:t>
            </a:r>
            <a:endParaRPr lang="en-US" sz="1600" b="1" dirty="0" smtClean="0">
              <a:latin typeface="Arial" pitchFamily="34" charset="0"/>
              <a:cs typeface="Arial" pitchFamily="34" charset="0"/>
            </a:endParaRPr>
          </a:p>
          <a:p>
            <a:pPr lvl="0" algn="just">
              <a:lnSpc>
                <a:spcPct val="150000"/>
              </a:lnSpc>
            </a:pPr>
            <a:endParaRPr lang="id-ID" sz="1400" b="1" dirty="0" smtClean="0">
              <a:latin typeface="Arial" pitchFamily="34" charset="0"/>
              <a:cs typeface="Arial" pitchFamily="34" charset="0"/>
            </a:endParaRPr>
          </a:p>
          <a:p>
            <a:pPr algn="just">
              <a:lnSpc>
                <a:spcPct val="150000"/>
              </a:lnSpc>
            </a:pP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921</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 Rizal</dc:creator>
  <cp:lastModifiedBy>Mas Rizal</cp:lastModifiedBy>
  <cp:revision>24</cp:revision>
  <dcterms:created xsi:type="dcterms:W3CDTF">2013-11-12T18:16:14Z</dcterms:created>
  <dcterms:modified xsi:type="dcterms:W3CDTF">2013-11-12T21:42:57Z</dcterms:modified>
</cp:coreProperties>
</file>